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77" r:id="rId3"/>
    <p:sldId id="284" r:id="rId4"/>
    <p:sldId id="258" r:id="rId5"/>
    <p:sldId id="273" r:id="rId6"/>
    <p:sldId id="259" r:id="rId7"/>
    <p:sldId id="288" r:id="rId8"/>
    <p:sldId id="289" r:id="rId9"/>
    <p:sldId id="290" r:id="rId10"/>
    <p:sldId id="291" r:id="rId11"/>
    <p:sldId id="292" r:id="rId12"/>
    <p:sldId id="260" r:id="rId13"/>
    <p:sldId id="261" r:id="rId14"/>
    <p:sldId id="262" r:id="rId15"/>
    <p:sldId id="293" r:id="rId16"/>
    <p:sldId id="294" r:id="rId17"/>
    <p:sldId id="285" r:id="rId18"/>
    <p:sldId id="278" r:id="rId19"/>
    <p:sldId id="279" r:id="rId20"/>
    <p:sldId id="280" r:id="rId21"/>
    <p:sldId id="267" r:id="rId22"/>
    <p:sldId id="286" r:id="rId23"/>
    <p:sldId id="270" r:id="rId24"/>
    <p:sldId id="287" r:id="rId25"/>
    <p:sldId id="281" r:id="rId26"/>
    <p:sldId id="282" r:id="rId27"/>
    <p:sldId id="28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97"/>
  </p:normalViewPr>
  <p:slideViewPr>
    <p:cSldViewPr snapToGrid="0" snapToObjects="1">
      <p:cViewPr varScale="1">
        <p:scale>
          <a:sx n="114" d="100"/>
          <a:sy n="114" d="100"/>
        </p:scale>
        <p:origin x="4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GB" dirty="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hasCustomPrompt="1"/>
          </p:nvPr>
        </p:nvSpPr>
        <p:spPr/>
        <p:txBody>
          <a:bodyPr anchor="t"/>
          <a:lstStyle/>
          <a:p>
            <a:pPr marL="0" indent="0">
              <a:buNone/>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There are three categories of Models of Authentic Assessment namely:</a:t>
            </a:r>
          </a:p>
          <a:p>
            <a:pPr marL="514350" indent="-514350">
              <a:buFont typeface="+mj-lt"/>
              <a:buAutoNum type="arabicPeriod"/>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Observation</a:t>
            </a:r>
          </a:p>
          <a:p>
            <a:pPr marL="514350" indent="-514350">
              <a:buFont typeface="+mj-lt"/>
              <a:buAutoNum type="arabicPeriod"/>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Performance Sample</a:t>
            </a:r>
          </a:p>
          <a:p>
            <a:pPr marL="514350" indent="-514350">
              <a:buFont typeface="+mj-lt"/>
              <a:buAutoNum type="arabicPeriod"/>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Actual Performance</a:t>
            </a:r>
          </a:p>
          <a:p>
            <a:pPr marL="0" indent="0">
              <a:buNone/>
            </a:pPr>
            <a:endParaRPr lang="en-US" sz="2000" dirty="0">
              <a:effectLst/>
              <a:latin typeface="Bookman Old Style" panose="02050604050505020204" pitchFamily="18"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TextBox 6">
            <a:extLst>
              <a:ext uri="{FF2B5EF4-FFF2-40B4-BE49-F238E27FC236}">
                <a16:creationId xmlns:a16="http://schemas.microsoft.com/office/drawing/2014/main" id="{8D9BAF87-7CC7-5340-B2A1-04A349FEEC00}"/>
              </a:ext>
            </a:extLst>
          </p:cNvPr>
          <p:cNvSpPr txBox="1"/>
          <p:nvPr userDrawn="1"/>
        </p:nvSpPr>
        <p:spPr>
          <a:xfrm>
            <a:off x="9372600" y="5744197"/>
            <a:ext cx="2662518" cy="369332"/>
          </a:xfrm>
          <a:prstGeom prst="rect">
            <a:avLst/>
          </a:prstGeom>
          <a:noFill/>
        </p:spPr>
        <p:txBody>
          <a:bodyPr wrap="square" rtlCol="0">
            <a:spAutoFit/>
          </a:bodyPr>
          <a:lstStyle/>
          <a:p>
            <a:r>
              <a:rPr lang="en-NG" i="1" dirty="0"/>
              <a:t>CA Okonkwo &amp; GI Akper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GB"/>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TextBox 6">
            <a:extLst>
              <a:ext uri="{FF2B5EF4-FFF2-40B4-BE49-F238E27FC236}">
                <a16:creationId xmlns:a16="http://schemas.microsoft.com/office/drawing/2014/main" id="{655C11FF-6FBF-574D-96DF-36CD0151E583}"/>
              </a:ext>
            </a:extLst>
          </p:cNvPr>
          <p:cNvSpPr txBox="1"/>
          <p:nvPr userDrawn="1"/>
        </p:nvSpPr>
        <p:spPr>
          <a:xfrm>
            <a:off x="9426390" y="5715000"/>
            <a:ext cx="2633466" cy="369332"/>
          </a:xfrm>
          <a:prstGeom prst="rect">
            <a:avLst/>
          </a:prstGeom>
          <a:noFill/>
        </p:spPr>
        <p:txBody>
          <a:bodyPr wrap="square" rtlCol="0">
            <a:spAutoFit/>
          </a:bodyPr>
          <a:lstStyle/>
          <a:p>
            <a:r>
              <a:rPr lang="en-NG" i="1" dirty="0"/>
              <a:t>CA Okonkwo &amp; GI Akper</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a:t>11/29/21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GB"/>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a:t>11/29/21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11/29/21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a:t>11/29/21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a:pPr/>
              <a:t>11/29/21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a:pPr/>
              <a:t>11/29/21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59A4B-ED8E-C345-93B7-6850DC828E63}"/>
              </a:ext>
            </a:extLst>
          </p:cNvPr>
          <p:cNvSpPr>
            <a:spLocks noGrp="1"/>
          </p:cNvSpPr>
          <p:nvPr>
            <p:ph type="title"/>
          </p:nvPr>
        </p:nvSpPr>
        <p:spPr/>
        <p:txBody>
          <a:bodyPr/>
          <a:lstStyle/>
          <a:p>
            <a:r>
              <a:rPr lang="en-US" dirty="0"/>
              <a:t>MODELS OF AUTHENTIC ASSESSMENT RELEVANT TO DUAL-MODE UNIVERSITIES IN NIGERIA</a:t>
            </a:r>
            <a:endParaRPr lang="en-NG" dirty="0"/>
          </a:p>
        </p:txBody>
      </p:sp>
      <p:sp>
        <p:nvSpPr>
          <p:cNvPr id="3" name="Content Placeholder 2">
            <a:extLst>
              <a:ext uri="{FF2B5EF4-FFF2-40B4-BE49-F238E27FC236}">
                <a16:creationId xmlns:a16="http://schemas.microsoft.com/office/drawing/2014/main" id="{80ABC1E4-E3F4-9C4D-8BF6-8EAF3593410B}"/>
              </a:ext>
            </a:extLst>
          </p:cNvPr>
          <p:cNvSpPr>
            <a:spLocks noGrp="1"/>
          </p:cNvSpPr>
          <p:nvPr>
            <p:ph idx="1"/>
          </p:nvPr>
        </p:nvSpPr>
        <p:spPr>
          <a:xfrm>
            <a:off x="1299990" y="2015732"/>
            <a:ext cx="9970266" cy="4037749"/>
          </a:xfrm>
        </p:spPr>
        <p:txBody>
          <a:bodyPr>
            <a:normAutofit/>
          </a:bodyPr>
          <a:lstStyle/>
          <a:p>
            <a:pPr marL="0" indent="0">
              <a:buNone/>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There are three categories of Models of Authentic Assessment namely:</a:t>
            </a:r>
          </a:p>
          <a:p>
            <a:pPr marL="514350" indent="-514350">
              <a:buFont typeface="+mj-lt"/>
              <a:buAutoNum type="arabicPeriod"/>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Observation</a:t>
            </a:r>
          </a:p>
          <a:p>
            <a:pPr marL="514350" indent="-514350">
              <a:buFont typeface="+mj-lt"/>
              <a:buAutoNum type="arabicPeriod"/>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Performance Sample</a:t>
            </a:r>
          </a:p>
          <a:p>
            <a:pPr marL="514350" indent="-514350">
              <a:buFont typeface="+mj-lt"/>
              <a:buAutoNum type="arabicPeriod"/>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Actual Performance</a:t>
            </a:r>
          </a:p>
          <a:p>
            <a:pPr marL="0" indent="0">
              <a:buNone/>
            </a:pPr>
            <a:endParaRPr lang="en-US" sz="2600" dirty="0">
              <a:effectLst/>
              <a:latin typeface="Bookman Old Style" panose="02050604050505020204" pitchFamily="18" charset="0"/>
              <a:ea typeface="Calibri" panose="020F0502020204030204" pitchFamily="34" charset="0"/>
              <a:cs typeface="Times New Roman" panose="02020603050405020304" pitchFamily="18" charset="0"/>
            </a:endParaRPr>
          </a:p>
          <a:p>
            <a:pPr marL="457200" indent="-457200">
              <a:buFont typeface="+mj-lt"/>
              <a:buAutoNum type="arabicPeriod"/>
            </a:pPr>
            <a:endParaRPr lang="en-US" sz="2600" dirty="0">
              <a:effectLst/>
              <a:latin typeface="Bookman Old Style" panose="02050604050505020204" pitchFamily="18" charset="0"/>
              <a:ea typeface="Calibri" panose="020F0502020204030204" pitchFamily="34" charset="0"/>
              <a:cs typeface="Times New Roman" panose="02020603050405020304" pitchFamily="18" charset="0"/>
            </a:endParaRPr>
          </a:p>
          <a:p>
            <a:pPr marL="457200" lvl="1" indent="0">
              <a:buNone/>
            </a:pPr>
            <a:endParaRPr lang="en-US" sz="2600" dirty="0">
              <a:effectLst/>
              <a:latin typeface="Bookman Old Style" panose="02050604050505020204" pitchFamily="18" charset="0"/>
              <a:ea typeface="Calibri" panose="020F0502020204030204" pitchFamily="34" charset="0"/>
              <a:cs typeface="Times New Roman" panose="02020603050405020304" pitchFamily="18" charset="0"/>
            </a:endParaRPr>
          </a:p>
          <a:p>
            <a:pPr marL="457200" marR="0" lvl="0" indent="-457200" algn="just">
              <a:lnSpc>
                <a:spcPct val="107000"/>
              </a:lnSpc>
              <a:spcBef>
                <a:spcPts val="0"/>
              </a:spcBef>
              <a:spcAft>
                <a:spcPts val="0"/>
              </a:spcAft>
              <a:buFont typeface="+mj-lt"/>
              <a:buAutoNum type="arabicPeriod"/>
            </a:pP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buNone/>
            </a:pPr>
            <a:endParaRPr lang="en-NG" dirty="0"/>
          </a:p>
        </p:txBody>
      </p:sp>
      <p:pic>
        <p:nvPicPr>
          <p:cNvPr id="5" name="Picture 4">
            <a:extLst>
              <a:ext uri="{FF2B5EF4-FFF2-40B4-BE49-F238E27FC236}">
                <a16:creationId xmlns:a16="http://schemas.microsoft.com/office/drawing/2014/main" id="{90F4245D-5BEE-444C-8B2A-848527D49B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4622" y="380535"/>
            <a:ext cx="703232" cy="685800"/>
          </a:xfrm>
          <a:prstGeom prst="rect">
            <a:avLst/>
          </a:prstGeom>
          <a:noFill/>
          <a:ln>
            <a:noFill/>
          </a:ln>
        </p:spPr>
      </p:pic>
    </p:spTree>
    <p:extLst>
      <p:ext uri="{BB962C8B-B14F-4D97-AF65-F5344CB8AC3E}">
        <p14:creationId xmlns:p14="http://schemas.microsoft.com/office/powerpoint/2010/main" val="414335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F666B-3874-457C-AE45-2B1633A01C9C}"/>
              </a:ext>
            </a:extLst>
          </p:cNvPr>
          <p:cNvSpPr>
            <a:spLocks noGrp="1"/>
          </p:cNvSpPr>
          <p:nvPr>
            <p:ph type="title"/>
          </p:nvPr>
        </p:nvSpPr>
        <p:spPr/>
        <p:txBody>
          <a:bodyPr/>
          <a:lstStyle/>
          <a:p>
            <a:r>
              <a:rPr lang="en-US" b="1" dirty="0"/>
              <a:t>Tools used in observation Model (2)</a:t>
            </a:r>
          </a:p>
        </p:txBody>
      </p:sp>
      <p:sp>
        <p:nvSpPr>
          <p:cNvPr id="3" name="Content Placeholder 2">
            <a:extLst>
              <a:ext uri="{FF2B5EF4-FFF2-40B4-BE49-F238E27FC236}">
                <a16:creationId xmlns:a16="http://schemas.microsoft.com/office/drawing/2014/main" id="{5231420E-D8DE-4672-8D78-65BD4BCA0F7E}"/>
              </a:ext>
            </a:extLst>
          </p:cNvPr>
          <p:cNvSpPr>
            <a:spLocks noGrp="1"/>
          </p:cNvSpPr>
          <p:nvPr>
            <p:ph idx="1"/>
          </p:nvPr>
        </p:nvSpPr>
        <p:spPr/>
        <p:txBody>
          <a:bodyPr>
            <a:normAutofit/>
          </a:bodyPr>
          <a:lstStyle/>
          <a:p>
            <a:pPr marL="0" indent="0">
              <a:buNone/>
            </a:pPr>
            <a:r>
              <a:rPr lang="en-US" sz="2800" dirty="0">
                <a:latin typeface="Bookman Old Style" panose="02050604050505020204" pitchFamily="18" charset="0"/>
                <a:ea typeface="Calibri" panose="020F0502020204030204" pitchFamily="34" charset="0"/>
                <a:cs typeface="Times New Roman" panose="02020603050405020304" pitchFamily="18" charset="0"/>
              </a:rPr>
              <a:t>Interview Record Sheet - </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another observation tool which is also called the Conference recording form. </a:t>
            </a:r>
          </a:p>
          <a:p>
            <a:pPr lvl="1">
              <a:buFont typeface="Wingdings" panose="05000000000000000000" pitchFamily="2" charset="2"/>
              <a:buChar char="Ø"/>
            </a:pPr>
            <a:r>
              <a:rPr lang="en-US" sz="2800" dirty="0">
                <a:latin typeface="Bookman Old Style" panose="02050604050505020204" pitchFamily="18" charset="0"/>
                <a:ea typeface="Calibri" panose="020F0502020204030204" pitchFamily="34" charset="0"/>
                <a:cs typeface="Times New Roman" panose="02020603050405020304" pitchFamily="18" charset="0"/>
              </a:rPr>
              <a:t>c</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onsists of a list of questions the teacher intends to ask and space for recording the student’s answers.</a:t>
            </a:r>
            <a:endParaRPr lang="en-US" sz="2800" dirty="0"/>
          </a:p>
        </p:txBody>
      </p:sp>
      <p:pic>
        <p:nvPicPr>
          <p:cNvPr id="4" name="Picture 3">
            <a:extLst>
              <a:ext uri="{FF2B5EF4-FFF2-40B4-BE49-F238E27FC236}">
                <a16:creationId xmlns:a16="http://schemas.microsoft.com/office/drawing/2014/main" id="{25A1C287-B628-4FC3-AFAB-F52942809C0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4287"/>
            <a:ext cx="540385" cy="685800"/>
          </a:xfrm>
          <a:prstGeom prst="rect">
            <a:avLst/>
          </a:prstGeom>
          <a:noFill/>
          <a:ln>
            <a:noFill/>
          </a:ln>
        </p:spPr>
      </p:pic>
    </p:spTree>
    <p:extLst>
      <p:ext uri="{BB962C8B-B14F-4D97-AF65-F5344CB8AC3E}">
        <p14:creationId xmlns:p14="http://schemas.microsoft.com/office/powerpoint/2010/main" val="811266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7709C-9748-4FBC-B208-7F66F6509F08}"/>
              </a:ext>
            </a:extLst>
          </p:cNvPr>
          <p:cNvSpPr>
            <a:spLocks noGrp="1"/>
          </p:cNvSpPr>
          <p:nvPr>
            <p:ph type="title"/>
          </p:nvPr>
        </p:nvSpPr>
        <p:spPr>
          <a:xfrm>
            <a:off x="914399" y="143219"/>
            <a:ext cx="10708395" cy="1710535"/>
          </a:xfrm>
        </p:spPr>
        <p:txBody>
          <a:bodyPr>
            <a:noAutofit/>
          </a:bodyPr>
          <a:lstStyle/>
          <a:p>
            <a:pPr marL="914400" marR="0">
              <a:lnSpc>
                <a:spcPct val="107000"/>
              </a:lnSpc>
              <a:spcBef>
                <a:spcPts val="0"/>
              </a:spcBef>
              <a:spcAft>
                <a:spcPts val="0"/>
              </a:spcAft>
            </a:pPr>
            <a:r>
              <a:rPr lang="en-US" sz="2000" b="1" dirty="0">
                <a:effectLst/>
                <a:latin typeface="Bookman Old Style" panose="02050604050505020204" pitchFamily="18" charset="0"/>
                <a:ea typeface="Calibri" panose="020F0502020204030204" pitchFamily="34" charset="0"/>
                <a:cs typeface="Times New Roman" panose="02020603050405020304" pitchFamily="18" charset="0"/>
              </a:rPr>
              <a:t>Example of Interview Record Sheet</a:t>
            </a:r>
            <a:br>
              <a:rPr lang="en-US" sz="2000" b="1" dirty="0">
                <a:effectLst/>
                <a:latin typeface="Calibri" panose="020F0502020204030204" pitchFamily="34" charset="0"/>
                <a:ea typeface="Calibri" panose="020F0502020204030204" pitchFamily="34" charset="0"/>
                <a:cs typeface="Times New Roman" panose="02020603050405020304" pitchFamily="18" charset="0"/>
              </a:rPr>
            </a:br>
            <a:r>
              <a:rPr lang="en-US" sz="2000" b="1" dirty="0" err="1">
                <a:effectLst/>
                <a:latin typeface="Bookman Old Style" panose="02050604050505020204" pitchFamily="18" charset="0"/>
                <a:ea typeface="Calibri" panose="020F0502020204030204" pitchFamily="34" charset="0"/>
                <a:cs typeface="Times New Roman" panose="02020603050405020304" pitchFamily="18" charset="0"/>
              </a:rPr>
              <a:t>Programme</a:t>
            </a:r>
            <a:r>
              <a:rPr lang="en-US" sz="2000" b="1" dirty="0">
                <a:effectLst/>
                <a:latin typeface="Bookman Old Style" panose="02050604050505020204" pitchFamily="18" charset="0"/>
                <a:ea typeface="Calibri" panose="020F0502020204030204" pitchFamily="34" charset="0"/>
                <a:cs typeface="Times New Roman" panose="02020603050405020304" pitchFamily="18" charset="0"/>
              </a:rPr>
              <a:t>: ------------------------------------------------------------</a:t>
            </a:r>
            <a:br>
              <a:rPr lang="en-US" sz="2000" b="1" dirty="0">
                <a:effectLst/>
                <a:latin typeface="Calibri" panose="020F0502020204030204" pitchFamily="34" charset="0"/>
                <a:ea typeface="Calibri" panose="020F0502020204030204" pitchFamily="34" charset="0"/>
                <a:cs typeface="Times New Roman" panose="02020603050405020304" pitchFamily="18" charset="0"/>
              </a:rPr>
            </a:br>
            <a:r>
              <a:rPr lang="en-US" sz="2000" b="1" dirty="0">
                <a:effectLst/>
                <a:latin typeface="Bookman Old Style" panose="02050604050505020204" pitchFamily="18" charset="0"/>
                <a:ea typeface="Calibri" panose="020F0502020204030204" pitchFamily="34" charset="0"/>
                <a:cs typeface="Times New Roman" panose="02020603050405020304" pitchFamily="18" charset="0"/>
              </a:rPr>
              <a:t>Name of Interviewee: …………………………………………………….</a:t>
            </a:r>
            <a:br>
              <a:rPr lang="en-US" sz="2000" b="1" dirty="0">
                <a:effectLst/>
                <a:latin typeface="Calibri" panose="020F0502020204030204" pitchFamily="34" charset="0"/>
                <a:ea typeface="Calibri" panose="020F0502020204030204" pitchFamily="34" charset="0"/>
                <a:cs typeface="Times New Roman" panose="02020603050405020304" pitchFamily="18" charset="0"/>
              </a:rPr>
            </a:br>
            <a:r>
              <a:rPr lang="en-US" sz="2000" b="1" dirty="0">
                <a:effectLst/>
                <a:latin typeface="Bookman Old Style" panose="02050604050505020204" pitchFamily="18" charset="0"/>
                <a:ea typeface="Calibri" panose="020F0502020204030204" pitchFamily="34" charset="0"/>
                <a:cs typeface="Times New Roman" panose="02020603050405020304" pitchFamily="18" charset="0"/>
              </a:rPr>
              <a:t>Date: ---------------------- Interviewer: …………………………………</a:t>
            </a:r>
            <a:br>
              <a:rPr lang="en-US" sz="2000" b="1" dirty="0">
                <a:effectLst/>
                <a:latin typeface="Calibri" panose="020F0502020204030204" pitchFamily="34" charset="0"/>
                <a:ea typeface="Calibri" panose="020F0502020204030204" pitchFamily="34" charset="0"/>
                <a:cs typeface="Times New Roman" panose="02020603050405020304" pitchFamily="18" charset="0"/>
              </a:rPr>
            </a:br>
            <a:r>
              <a:rPr lang="en-US" sz="2000" b="1" dirty="0">
                <a:effectLst/>
                <a:latin typeface="Bookman Old Style" panose="02050604050505020204" pitchFamily="18" charset="0"/>
                <a:ea typeface="Calibri" panose="020F0502020204030204" pitchFamily="34" charset="0"/>
                <a:cs typeface="Times New Roman" panose="02020603050405020304" pitchFamily="18" charset="0"/>
              </a:rPr>
              <a:t>Instructions to Interviewers: ………………………………………..</a:t>
            </a:r>
            <a:endParaRPr lang="en-US" sz="2000" b="1" dirty="0"/>
          </a:p>
        </p:txBody>
      </p:sp>
      <p:graphicFrame>
        <p:nvGraphicFramePr>
          <p:cNvPr id="6" name="Table 6">
            <a:extLst>
              <a:ext uri="{FF2B5EF4-FFF2-40B4-BE49-F238E27FC236}">
                <a16:creationId xmlns:a16="http://schemas.microsoft.com/office/drawing/2014/main" id="{089876D0-821F-46F5-AC5B-21C90029F244}"/>
              </a:ext>
            </a:extLst>
          </p:cNvPr>
          <p:cNvGraphicFramePr>
            <a:graphicFrameLocks noGrp="1"/>
          </p:cNvGraphicFramePr>
          <p:nvPr>
            <p:ph idx="1"/>
            <p:extLst>
              <p:ext uri="{D42A27DB-BD31-4B8C-83A1-F6EECF244321}">
                <p14:modId xmlns:p14="http://schemas.microsoft.com/office/powerpoint/2010/main" val="4159874954"/>
              </p:ext>
            </p:extLst>
          </p:nvPr>
        </p:nvGraphicFramePr>
        <p:xfrm>
          <a:off x="1450975" y="2016125"/>
          <a:ext cx="9604375" cy="3334423"/>
        </p:xfrm>
        <a:graphic>
          <a:graphicData uri="http://schemas.openxmlformats.org/drawingml/2006/table">
            <a:tbl>
              <a:tblPr firstRow="1" bandRow="1">
                <a:tableStyleId>{5C22544A-7EE6-4342-B048-85BDC9FD1C3A}</a:tableStyleId>
              </a:tblPr>
              <a:tblGrid>
                <a:gridCol w="9604375">
                  <a:extLst>
                    <a:ext uri="{9D8B030D-6E8A-4147-A177-3AD203B41FA5}">
                      <a16:colId xmlns:a16="http://schemas.microsoft.com/office/drawing/2014/main" val="1953155928"/>
                    </a:ext>
                  </a:extLst>
                </a:gridCol>
              </a:tblGrid>
              <a:tr h="6746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lt1"/>
                          </a:solidFill>
                          <a:effectLst/>
                          <a:latin typeface="+mn-lt"/>
                          <a:ea typeface="+mn-ea"/>
                          <a:cs typeface="+mn-cs"/>
                        </a:rPr>
                        <a:t>Communication Skill</a:t>
                      </a:r>
                    </a:p>
                    <a:p>
                      <a:endParaRPr lang="en-US" sz="2400" dirty="0"/>
                    </a:p>
                  </a:txBody>
                  <a:tcPr/>
                </a:tc>
                <a:extLst>
                  <a:ext uri="{0D108BD9-81ED-4DB2-BD59-A6C34878D82A}">
                    <a16:rowId xmlns:a16="http://schemas.microsoft.com/office/drawing/2014/main" val="1330601429"/>
                  </a:ext>
                </a:extLst>
              </a:tr>
              <a:tr h="374832">
                <a:tc>
                  <a:txBody>
                    <a:bodyPr/>
                    <a:lstStyle/>
                    <a:p>
                      <a:endParaRPr lang="en-US" sz="2400" dirty="0"/>
                    </a:p>
                  </a:txBody>
                  <a:tcPr/>
                </a:tc>
                <a:extLst>
                  <a:ext uri="{0D108BD9-81ED-4DB2-BD59-A6C34878D82A}">
                    <a16:rowId xmlns:a16="http://schemas.microsoft.com/office/drawing/2014/main" val="642133762"/>
                  </a:ext>
                </a:extLst>
              </a:tr>
              <a:tr h="6746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Writing Skill</a:t>
                      </a:r>
                    </a:p>
                  </a:txBody>
                  <a:tcPr/>
                </a:tc>
                <a:extLst>
                  <a:ext uri="{0D108BD9-81ED-4DB2-BD59-A6C34878D82A}">
                    <a16:rowId xmlns:a16="http://schemas.microsoft.com/office/drawing/2014/main" val="2274048562"/>
                  </a:ext>
                </a:extLst>
              </a:tr>
              <a:tr h="374832">
                <a:tc>
                  <a:txBody>
                    <a:bodyPr/>
                    <a:lstStyle/>
                    <a:p>
                      <a:endParaRPr lang="en-US" sz="2400"/>
                    </a:p>
                  </a:txBody>
                  <a:tcPr/>
                </a:tc>
                <a:extLst>
                  <a:ext uri="{0D108BD9-81ED-4DB2-BD59-A6C34878D82A}">
                    <a16:rowId xmlns:a16="http://schemas.microsoft.com/office/drawing/2014/main" val="3264768814"/>
                  </a:ext>
                </a:extLst>
              </a:tr>
              <a:tr h="365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effectLst/>
                          <a:latin typeface="+mn-lt"/>
                          <a:ea typeface="+mn-ea"/>
                          <a:cs typeface="+mn-cs"/>
                        </a:rPr>
                        <a:t>Other Traits</a:t>
                      </a:r>
                    </a:p>
                  </a:txBody>
                  <a:tcPr/>
                </a:tc>
                <a:extLst>
                  <a:ext uri="{0D108BD9-81ED-4DB2-BD59-A6C34878D82A}">
                    <a16:rowId xmlns:a16="http://schemas.microsoft.com/office/drawing/2014/main" val="1897379325"/>
                  </a:ext>
                </a:extLst>
              </a:tr>
              <a:tr h="465166">
                <a:tc>
                  <a:txBody>
                    <a:bodyPr/>
                    <a:lstStyle/>
                    <a:p>
                      <a:endParaRPr lang="en-US" dirty="0"/>
                    </a:p>
                  </a:txBody>
                  <a:tcPr/>
                </a:tc>
                <a:extLst>
                  <a:ext uri="{0D108BD9-81ED-4DB2-BD59-A6C34878D82A}">
                    <a16:rowId xmlns:a16="http://schemas.microsoft.com/office/drawing/2014/main" val="2947282246"/>
                  </a:ext>
                </a:extLst>
              </a:tr>
            </a:tbl>
          </a:graphicData>
        </a:graphic>
      </p:graphicFrame>
      <p:pic>
        <p:nvPicPr>
          <p:cNvPr id="4" name="Picture 3">
            <a:extLst>
              <a:ext uri="{FF2B5EF4-FFF2-40B4-BE49-F238E27FC236}">
                <a16:creationId xmlns:a16="http://schemas.microsoft.com/office/drawing/2014/main" id="{BD61710A-6749-494D-B80D-66C533637CD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4287"/>
            <a:ext cx="540385" cy="685800"/>
          </a:xfrm>
          <a:prstGeom prst="rect">
            <a:avLst/>
          </a:prstGeom>
          <a:noFill/>
          <a:ln>
            <a:noFill/>
          </a:ln>
        </p:spPr>
      </p:pic>
    </p:spTree>
    <p:extLst>
      <p:ext uri="{BB962C8B-B14F-4D97-AF65-F5344CB8AC3E}">
        <p14:creationId xmlns:p14="http://schemas.microsoft.com/office/powerpoint/2010/main" val="2660931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A5C47-25C4-7E4D-B4E3-6AB8E3DB0F7E}"/>
              </a:ext>
            </a:extLst>
          </p:cNvPr>
          <p:cNvSpPr>
            <a:spLocks noGrp="1"/>
          </p:cNvSpPr>
          <p:nvPr>
            <p:ph type="title"/>
          </p:nvPr>
        </p:nvSpPr>
        <p:spPr/>
        <p:txBody>
          <a:bodyPr/>
          <a:lstStyle/>
          <a:p>
            <a:r>
              <a:rPr lang="en-US" dirty="0"/>
              <a:t>Tools used for performance sample model</a:t>
            </a:r>
            <a:endParaRPr lang="en-NG" dirty="0"/>
          </a:p>
        </p:txBody>
      </p:sp>
      <p:sp>
        <p:nvSpPr>
          <p:cNvPr id="3" name="Content Placeholder 2">
            <a:extLst>
              <a:ext uri="{FF2B5EF4-FFF2-40B4-BE49-F238E27FC236}">
                <a16:creationId xmlns:a16="http://schemas.microsoft.com/office/drawing/2014/main" id="{8DC45F73-4A87-504B-B546-047B868ED157}"/>
              </a:ext>
            </a:extLst>
          </p:cNvPr>
          <p:cNvSpPr>
            <a:spLocks noGrp="1"/>
          </p:cNvSpPr>
          <p:nvPr>
            <p:ph idx="1"/>
          </p:nvPr>
        </p:nvSpPr>
        <p:spPr>
          <a:xfrm>
            <a:off x="1265274" y="1853754"/>
            <a:ext cx="10520326" cy="4199727"/>
          </a:xfrm>
        </p:spPr>
        <p:txBody>
          <a:bodyPr>
            <a:normAutofit/>
          </a:bodyPr>
          <a:lstStyle/>
          <a:p>
            <a:r>
              <a:rPr lang="en-US" sz="2400" dirty="0"/>
              <a:t>Actual performance sample are submitted in the form of Portfolios.</a:t>
            </a:r>
          </a:p>
          <a:p>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 portfolio is a compilation of pieces of evidence of individual’s skills, ideas, interests and accomplishments and can be used by the teacher to assess the growth and development of the students at various levels.</a:t>
            </a:r>
          </a:p>
          <a:p>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What can be included in a portfolio?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Bef>
                <a:spcPts val="0"/>
              </a:spcBef>
              <a:buBlip>
                <a:blip r:embed="rId2"/>
              </a:buBlip>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Essay, Video tapes, Audio tapes, Conference notes, Pictures, Graphics/Charts, Art works, Group reports, Compact disk, Field reports, and so 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NG" sz="2400" dirty="0"/>
          </a:p>
        </p:txBody>
      </p:sp>
      <p:pic>
        <p:nvPicPr>
          <p:cNvPr id="4" name="Picture 3">
            <a:extLst>
              <a:ext uri="{FF2B5EF4-FFF2-40B4-BE49-F238E27FC236}">
                <a16:creationId xmlns:a16="http://schemas.microsoft.com/office/drawing/2014/main" id="{CD969336-A11C-E24B-8693-CD562440F7C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1075265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7BCB5-28C0-F64B-B215-C83A11C9B710}"/>
              </a:ext>
            </a:extLst>
          </p:cNvPr>
          <p:cNvSpPr>
            <a:spLocks noGrp="1"/>
          </p:cNvSpPr>
          <p:nvPr>
            <p:ph type="title"/>
          </p:nvPr>
        </p:nvSpPr>
        <p:spPr/>
        <p:txBody>
          <a:bodyPr/>
          <a:lstStyle/>
          <a:p>
            <a:r>
              <a:rPr lang="en-US" dirty="0"/>
              <a:t>Actual performance assessment tools (I)</a:t>
            </a:r>
            <a:endParaRPr lang="en-NG" dirty="0"/>
          </a:p>
        </p:txBody>
      </p:sp>
      <p:sp>
        <p:nvSpPr>
          <p:cNvPr id="3" name="Content Placeholder 2">
            <a:extLst>
              <a:ext uri="{FF2B5EF4-FFF2-40B4-BE49-F238E27FC236}">
                <a16:creationId xmlns:a16="http://schemas.microsoft.com/office/drawing/2014/main" id="{272CDEB0-7735-F145-9EE4-97B65B50B280}"/>
              </a:ext>
            </a:extLst>
          </p:cNvPr>
          <p:cNvSpPr>
            <a:spLocks noGrp="1"/>
          </p:cNvSpPr>
          <p:nvPr>
            <p:ph idx="1"/>
          </p:nvPr>
        </p:nvSpPr>
        <p:spPr>
          <a:xfrm>
            <a:off x="1158949" y="2015732"/>
            <a:ext cx="10079665" cy="3906603"/>
          </a:xfrm>
        </p:spPr>
        <p:txBody>
          <a:bodyPr>
            <a:normAutofit/>
          </a:bodyPr>
          <a:lstStyle/>
          <a:p>
            <a:r>
              <a:rPr lang="en-US" dirty="0"/>
              <a:t>Performance Checklist</a:t>
            </a:r>
          </a:p>
          <a:p>
            <a:pPr lvl="1" algn="just">
              <a:lnSpc>
                <a:spcPct val="107000"/>
              </a:lnSpc>
              <a:spcBef>
                <a:spcPts val="0"/>
              </a:spcBef>
              <a:buFont typeface="Wingdings" panose="05000000000000000000" pitchFamily="2" charset="2"/>
              <a:buChar char="Ø"/>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Consists of a list of behavior that make up a certain type of performance.</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Bef>
                <a:spcPts val="0"/>
              </a:spcBef>
              <a:buFont typeface="Wingdings" panose="05000000000000000000" pitchFamily="2" charset="2"/>
              <a:buChar char="Ø"/>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Used to determine whether or not an individual behaves in a certain way (usually desired) when asked to complete a particular task.</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t>Oral Questioning</a:t>
            </a:r>
          </a:p>
          <a:p>
            <a:pPr lvl="1" algn="just">
              <a:lnSpc>
                <a:spcPct val="107000"/>
              </a:lnSpc>
              <a:spcBef>
                <a:spcPts val="0"/>
              </a:spcBef>
              <a:buFont typeface="Wingdings" panose="05000000000000000000" pitchFamily="2" charset="2"/>
              <a:buChar char="Ø"/>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This is an appropriate assessment method for actual performance when the objectives are:</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lvl="2" algn="just">
              <a:lnSpc>
                <a:spcPct val="107000"/>
              </a:lnSpc>
              <a:spcBef>
                <a:spcPts val="0"/>
              </a:spcBef>
              <a:buFont typeface="Courier New" panose="02070309020205020404" pitchFamily="49" charset="0"/>
              <a:buChar char="o"/>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To assess the student’s stock of knowledge and/or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lvl="2" algn="just">
              <a:lnSpc>
                <a:spcPct val="107000"/>
              </a:lnSpc>
              <a:spcBef>
                <a:spcPts val="0"/>
              </a:spcBef>
              <a:buFont typeface="Courier New" panose="02070309020205020404" pitchFamily="49" charset="0"/>
              <a:buChar char="o"/>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To determine the student’s ability to communicate ideas in coherent verbal sentences</a:t>
            </a:r>
            <a:endParaRPr lang="en-US" sz="2000" dirty="0"/>
          </a:p>
          <a:p>
            <a:pPr marL="0" indent="0">
              <a:buNone/>
            </a:pPr>
            <a:endParaRPr lang="en-NG" dirty="0"/>
          </a:p>
        </p:txBody>
      </p:sp>
      <p:pic>
        <p:nvPicPr>
          <p:cNvPr id="4" name="Picture 3">
            <a:extLst>
              <a:ext uri="{FF2B5EF4-FFF2-40B4-BE49-F238E27FC236}">
                <a16:creationId xmlns:a16="http://schemas.microsoft.com/office/drawing/2014/main" id="{3781FAD2-4F79-B643-A7FC-ABF3F6319E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4325" y="357188"/>
            <a:ext cx="540385" cy="685800"/>
          </a:xfrm>
          <a:prstGeom prst="rect">
            <a:avLst/>
          </a:prstGeom>
          <a:noFill/>
          <a:ln>
            <a:noFill/>
          </a:ln>
        </p:spPr>
      </p:pic>
    </p:spTree>
    <p:extLst>
      <p:ext uri="{BB962C8B-B14F-4D97-AF65-F5344CB8AC3E}">
        <p14:creationId xmlns:p14="http://schemas.microsoft.com/office/powerpoint/2010/main" val="4081727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5B7C7-3DE0-394D-BB97-EE203899BC14}"/>
              </a:ext>
            </a:extLst>
          </p:cNvPr>
          <p:cNvSpPr>
            <a:spLocks noGrp="1"/>
          </p:cNvSpPr>
          <p:nvPr>
            <p:ph type="title"/>
          </p:nvPr>
        </p:nvSpPr>
        <p:spPr/>
        <p:txBody>
          <a:bodyPr/>
          <a:lstStyle/>
          <a:p>
            <a:r>
              <a:rPr lang="en-US" dirty="0"/>
              <a:t>Actual performance assessment tools (II)</a:t>
            </a:r>
            <a:endParaRPr lang="en-NG" dirty="0"/>
          </a:p>
        </p:txBody>
      </p:sp>
      <p:sp>
        <p:nvSpPr>
          <p:cNvPr id="3" name="Content Placeholder 2">
            <a:extLst>
              <a:ext uri="{FF2B5EF4-FFF2-40B4-BE49-F238E27FC236}">
                <a16:creationId xmlns:a16="http://schemas.microsoft.com/office/drawing/2014/main" id="{1DFE476F-3009-B84A-A7F0-0026014C2148}"/>
              </a:ext>
            </a:extLst>
          </p:cNvPr>
          <p:cNvSpPr>
            <a:spLocks noGrp="1"/>
          </p:cNvSpPr>
          <p:nvPr>
            <p:ph idx="1"/>
          </p:nvPr>
        </p:nvSpPr>
        <p:spPr>
          <a:xfrm>
            <a:off x="1451579" y="2015732"/>
            <a:ext cx="9603275" cy="4037749"/>
          </a:xfrm>
        </p:spPr>
        <p:txBody>
          <a:bodyPr>
            <a:normAutofit/>
          </a:bodyPr>
          <a:lstStyle/>
          <a:p>
            <a:r>
              <a:rPr lang="en-US" sz="2400" dirty="0"/>
              <a:t>Self-Assessment Checklist</a:t>
            </a:r>
          </a:p>
          <a:p>
            <a:pPr lvl="1" algn="just">
              <a:lnSpc>
                <a:spcPct val="107000"/>
              </a:lnSpc>
              <a:spcBef>
                <a:spcPts val="0"/>
              </a:spcBef>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This may consist of an overview of the subject matter in the form of a checklist.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Bef>
                <a:spcPts val="0"/>
              </a:spcBef>
              <a:buFont typeface="Wingdings" panose="05000000000000000000" pitchFamily="2" charset="2"/>
              <a:buChar char="Ø"/>
            </a:pPr>
            <a:r>
              <a:rPr lang="en-US" sz="2400" dirty="0">
                <a:latin typeface="Bookman Old Style" panose="02050604050505020204" pitchFamily="18" charset="0"/>
                <a:ea typeface="Calibri" panose="020F0502020204030204" pitchFamily="34" charset="0"/>
                <a:cs typeface="Times New Roman" panose="02020603050405020304" pitchFamily="18" charset="0"/>
              </a:rPr>
              <a:t>It </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could be a list of several characteristics or activities present in a subject for a study.</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Bef>
                <a:spcPts val="0"/>
              </a:spcBef>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 students may be encouraged to refer to the checklist as desired to monitor their own learning.</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NG" dirty="0"/>
          </a:p>
        </p:txBody>
      </p:sp>
      <p:pic>
        <p:nvPicPr>
          <p:cNvPr id="5" name="Picture 4">
            <a:extLst>
              <a:ext uri="{FF2B5EF4-FFF2-40B4-BE49-F238E27FC236}">
                <a16:creationId xmlns:a16="http://schemas.microsoft.com/office/drawing/2014/main" id="{C69104CC-9CCA-904E-B111-4837ED1B2CE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1655" y="643336"/>
            <a:ext cx="540385" cy="685800"/>
          </a:xfrm>
          <a:prstGeom prst="rect">
            <a:avLst/>
          </a:prstGeom>
          <a:noFill/>
          <a:ln>
            <a:noFill/>
          </a:ln>
        </p:spPr>
      </p:pic>
    </p:spTree>
    <p:extLst>
      <p:ext uri="{BB962C8B-B14F-4D97-AF65-F5344CB8AC3E}">
        <p14:creationId xmlns:p14="http://schemas.microsoft.com/office/powerpoint/2010/main" val="3729049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CBCDD-0463-485B-8405-ED7983BE2B35}"/>
              </a:ext>
            </a:extLst>
          </p:cNvPr>
          <p:cNvSpPr>
            <a:spLocks noGrp="1"/>
          </p:cNvSpPr>
          <p:nvPr>
            <p:ph type="title"/>
          </p:nvPr>
        </p:nvSpPr>
        <p:spPr>
          <a:xfrm>
            <a:off x="622300" y="127001"/>
            <a:ext cx="11379199" cy="1726754"/>
          </a:xfrm>
        </p:spPr>
        <p:txBody>
          <a:bodyPr>
            <a:noAutofit/>
          </a:bodyPr>
          <a:lstStyle/>
          <a:p>
            <a:pPr marL="1143000" marR="0">
              <a:lnSpc>
                <a:spcPct val="107000"/>
              </a:lnSpc>
              <a:spcBef>
                <a:spcPts val="0"/>
              </a:spcBef>
              <a:spcAft>
                <a:spcPts val="800"/>
              </a:spcAft>
            </a:pPr>
            <a:r>
              <a:rPr lang="en-US" sz="3000" b="1" dirty="0">
                <a:effectLst/>
                <a:latin typeface="Bookman Old Style" panose="02050604050505020204" pitchFamily="18" charset="0"/>
                <a:ea typeface="Calibri" panose="020F0502020204030204" pitchFamily="34" charset="0"/>
                <a:cs typeface="Times New Roman" panose="02020603050405020304" pitchFamily="18" charset="0"/>
              </a:rPr>
              <a:t>Example of Self-Assessment Checklist (1)	</a:t>
            </a:r>
            <a:br>
              <a:rPr lang="en-US" sz="3000" b="1" dirty="0">
                <a:effectLst/>
                <a:latin typeface="Calibri" panose="020F0502020204030204" pitchFamily="34" charset="0"/>
                <a:ea typeface="Calibri" panose="020F0502020204030204" pitchFamily="34" charset="0"/>
                <a:cs typeface="Times New Roman" panose="02020603050405020304" pitchFamily="18" charset="0"/>
              </a:rPr>
            </a:br>
            <a:r>
              <a:rPr lang="en-US" sz="3000" b="1" dirty="0">
                <a:effectLst/>
                <a:latin typeface="Bookman Old Style" panose="02050604050505020204" pitchFamily="18" charset="0"/>
                <a:ea typeface="Calibri" panose="020F0502020204030204" pitchFamily="34" charset="0"/>
                <a:cs typeface="Times New Roman" panose="02020603050405020304" pitchFamily="18" charset="0"/>
              </a:rPr>
              <a:t>Student Self-Assessment Checklist</a:t>
            </a:r>
            <a:br>
              <a:rPr lang="en-US" b="1" dirty="0">
                <a:effectLst/>
                <a:latin typeface="Calibri" panose="020F0502020204030204" pitchFamily="34" charset="0"/>
                <a:ea typeface="Calibri" panose="020F0502020204030204" pitchFamily="34" charset="0"/>
                <a:cs typeface="Times New Roman" panose="02020603050405020304" pitchFamily="18" charset="0"/>
              </a:rPr>
            </a:br>
            <a:r>
              <a:rPr lang="en-US" b="1" dirty="0">
                <a:effectLst/>
                <a:latin typeface="Bookman Old Style" panose="02050604050505020204" pitchFamily="18" charset="0"/>
                <a:ea typeface="Calibri" panose="020F0502020204030204" pitchFamily="34" charset="0"/>
                <a:cs typeface="Times New Roman" panose="02020603050405020304" pitchFamily="18" charset="0"/>
              </a:rPr>
              <a:t>Subject title:	 ……………………………</a:t>
            </a:r>
            <a:r>
              <a:rPr lang="en-US" dirty="0">
                <a:effectLst/>
                <a:latin typeface="Bookman Old Style" panose="02050604050505020204" pitchFamily="18" charset="0"/>
                <a:ea typeface="Calibri" panose="020F0502020204030204" pitchFamily="34" charset="0"/>
                <a:cs typeface="Times New Roman" panose="02020603050405020304" pitchFamily="18" charset="0"/>
              </a:rPr>
              <a:t> _________________________________</a:t>
            </a:r>
            <a:endParaRPr lang="en-US" dirty="0"/>
          </a:p>
        </p:txBody>
      </p:sp>
      <p:graphicFrame>
        <p:nvGraphicFramePr>
          <p:cNvPr id="5" name="Table 5">
            <a:extLst>
              <a:ext uri="{FF2B5EF4-FFF2-40B4-BE49-F238E27FC236}">
                <a16:creationId xmlns:a16="http://schemas.microsoft.com/office/drawing/2014/main" id="{6DFF7877-30A1-4CC3-A7DD-FD89CA2846ED}"/>
              </a:ext>
            </a:extLst>
          </p:cNvPr>
          <p:cNvGraphicFramePr>
            <a:graphicFrameLocks noGrp="1"/>
          </p:cNvGraphicFramePr>
          <p:nvPr>
            <p:ph idx="1"/>
            <p:extLst>
              <p:ext uri="{D42A27DB-BD31-4B8C-83A1-F6EECF244321}">
                <p14:modId xmlns:p14="http://schemas.microsoft.com/office/powerpoint/2010/main" val="3556640761"/>
              </p:ext>
            </p:extLst>
          </p:nvPr>
        </p:nvGraphicFramePr>
        <p:xfrm>
          <a:off x="622301" y="1841501"/>
          <a:ext cx="10756898" cy="3805112"/>
        </p:xfrm>
        <a:graphic>
          <a:graphicData uri="http://schemas.openxmlformats.org/drawingml/2006/table">
            <a:tbl>
              <a:tblPr firstRow="1" bandRow="1">
                <a:tableStyleId>{5C22544A-7EE6-4342-B048-85BDC9FD1C3A}</a:tableStyleId>
              </a:tblPr>
              <a:tblGrid>
                <a:gridCol w="1134364">
                  <a:extLst>
                    <a:ext uri="{9D8B030D-6E8A-4147-A177-3AD203B41FA5}">
                      <a16:colId xmlns:a16="http://schemas.microsoft.com/office/drawing/2014/main" val="2456586170"/>
                    </a:ext>
                  </a:extLst>
                </a:gridCol>
                <a:gridCol w="5319774">
                  <a:extLst>
                    <a:ext uri="{9D8B030D-6E8A-4147-A177-3AD203B41FA5}">
                      <a16:colId xmlns:a16="http://schemas.microsoft.com/office/drawing/2014/main" val="1558180845"/>
                    </a:ext>
                  </a:extLst>
                </a:gridCol>
                <a:gridCol w="1081025">
                  <a:extLst>
                    <a:ext uri="{9D8B030D-6E8A-4147-A177-3AD203B41FA5}">
                      <a16:colId xmlns:a16="http://schemas.microsoft.com/office/drawing/2014/main" val="2580437348"/>
                    </a:ext>
                  </a:extLst>
                </a:gridCol>
                <a:gridCol w="1578863">
                  <a:extLst>
                    <a:ext uri="{9D8B030D-6E8A-4147-A177-3AD203B41FA5}">
                      <a16:colId xmlns:a16="http://schemas.microsoft.com/office/drawing/2014/main" val="1898579957"/>
                    </a:ext>
                  </a:extLst>
                </a:gridCol>
                <a:gridCol w="1642872">
                  <a:extLst>
                    <a:ext uri="{9D8B030D-6E8A-4147-A177-3AD203B41FA5}">
                      <a16:colId xmlns:a16="http://schemas.microsoft.com/office/drawing/2014/main" val="70913849"/>
                    </a:ext>
                  </a:extLst>
                </a:gridCol>
              </a:tblGrid>
              <a:tr h="703033">
                <a:tc>
                  <a:txBody>
                    <a:bodyPr/>
                    <a:lstStyle/>
                    <a:p>
                      <a:pPr marL="0" marR="0" algn="just">
                        <a:lnSpc>
                          <a:spcPct val="107000"/>
                        </a:lnSpc>
                        <a:spcBef>
                          <a:spcPts val="0"/>
                        </a:spcBef>
                        <a:spcAft>
                          <a:spcPts val="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S/No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Intended Learning Outcome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I can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I think I can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I cannot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7099605"/>
                  </a:ext>
                </a:extLst>
              </a:tr>
              <a:tr h="586339">
                <a:tc>
                  <a:txBody>
                    <a:bodyPr/>
                    <a:lstStyle/>
                    <a:p>
                      <a:pPr marL="0" marR="0" algn="ctr">
                        <a:lnSpc>
                          <a:spcPct val="107000"/>
                        </a:lnSpc>
                        <a:spcBef>
                          <a:spcPts val="0"/>
                        </a:spcBef>
                        <a:spcAft>
                          <a:spcPts val="0"/>
                        </a:spcAft>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000">
                          <a:effectLst/>
                          <a:latin typeface="Bookman Old Style" panose="02050604050505020204" pitchFamily="18" charset="0"/>
                          <a:ea typeface="Calibri" panose="020F0502020204030204" pitchFamily="34" charset="0"/>
                          <a:cs typeface="Times New Roman" panose="02020603050405020304" pitchFamily="18" charset="0"/>
                        </a:rPr>
                        <a:t>Distinguish between true and false science.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000"/>
                    </a:p>
                  </a:txBody>
                  <a:tcPr/>
                </a:tc>
                <a:tc>
                  <a:txBody>
                    <a:bodyPr/>
                    <a:lstStyle/>
                    <a:p>
                      <a:endParaRPr lang="en-US" sz="2000"/>
                    </a:p>
                  </a:txBody>
                  <a:tcPr/>
                </a:tc>
                <a:tc>
                  <a:txBody>
                    <a:bodyPr/>
                    <a:lstStyle/>
                    <a:p>
                      <a:endParaRPr lang="en-US" sz="2000" dirty="0"/>
                    </a:p>
                  </a:txBody>
                  <a:tcPr/>
                </a:tc>
                <a:extLst>
                  <a:ext uri="{0D108BD9-81ED-4DB2-BD59-A6C34878D82A}">
                    <a16:rowId xmlns:a16="http://schemas.microsoft.com/office/drawing/2014/main" val="2721734379"/>
                  </a:ext>
                </a:extLst>
              </a:tr>
              <a:tr h="586339">
                <a:tc>
                  <a:txBody>
                    <a:bodyPr/>
                    <a:lstStyle/>
                    <a:p>
                      <a:pPr marL="0" marR="0" algn="ctr">
                        <a:lnSpc>
                          <a:spcPct val="107000"/>
                        </a:lnSpc>
                        <a:spcBef>
                          <a:spcPts val="0"/>
                        </a:spcBef>
                        <a:spcAft>
                          <a:spcPts val="0"/>
                        </a:spcAft>
                      </a:pPr>
                      <a:r>
                        <a:rPr lang="en-US" sz="2000">
                          <a:effectLst/>
                          <a:latin typeface="Bookman Old Style" panose="02050604050505020204" pitchFamily="18" charset="0"/>
                          <a:ea typeface="Calibri" panose="020F0502020204030204" pitchFamily="34" charset="0"/>
                          <a:cs typeface="Times New Roman" panose="02020603050405020304" pitchFamily="18" charset="0"/>
                        </a:rPr>
                        <a:t>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000">
                          <a:effectLst/>
                          <a:latin typeface="Bookman Old Style" panose="02050604050505020204" pitchFamily="18" charset="0"/>
                          <a:ea typeface="Calibri" panose="020F0502020204030204" pitchFamily="34" charset="0"/>
                          <a:cs typeface="Times New Roman" panose="02020603050405020304" pitchFamily="18" charset="0"/>
                        </a:rPr>
                        <a:t>Demonstrate knowledge of different ecosystem.</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000"/>
                    </a:p>
                  </a:txBody>
                  <a:tcPr/>
                </a:tc>
                <a:tc>
                  <a:txBody>
                    <a:bodyPr/>
                    <a:lstStyle/>
                    <a:p>
                      <a:endParaRPr lang="en-US" sz="2000"/>
                    </a:p>
                  </a:txBody>
                  <a:tcPr/>
                </a:tc>
                <a:tc>
                  <a:txBody>
                    <a:bodyPr/>
                    <a:lstStyle/>
                    <a:p>
                      <a:endParaRPr lang="en-US" sz="2000" dirty="0"/>
                    </a:p>
                  </a:txBody>
                  <a:tcPr/>
                </a:tc>
                <a:extLst>
                  <a:ext uri="{0D108BD9-81ED-4DB2-BD59-A6C34878D82A}">
                    <a16:rowId xmlns:a16="http://schemas.microsoft.com/office/drawing/2014/main" val="3144801910"/>
                  </a:ext>
                </a:extLst>
              </a:tr>
              <a:tr h="364817">
                <a:tc>
                  <a:txBody>
                    <a:bodyPr/>
                    <a:lstStyle/>
                    <a:p>
                      <a:pPr marL="0" marR="0" algn="ctr">
                        <a:lnSpc>
                          <a:spcPct val="107000"/>
                        </a:lnSpc>
                        <a:spcBef>
                          <a:spcPts val="0"/>
                        </a:spcBef>
                        <a:spcAft>
                          <a:spcPts val="0"/>
                        </a:spcAft>
                      </a:pPr>
                      <a:r>
                        <a:rPr lang="en-US" sz="2000">
                          <a:effectLst/>
                          <a:latin typeface="Bookman Old Style" panose="02050604050505020204" pitchFamily="18" charset="0"/>
                          <a:ea typeface="Calibri" panose="020F0502020204030204" pitchFamily="34" charset="0"/>
                          <a:cs typeface="Times New Roman" panose="02020603050405020304" pitchFamily="18" charset="0"/>
                        </a:rPr>
                        <a:t>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Read a mercury thermometer currently.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000"/>
                    </a:p>
                  </a:txBody>
                  <a:tcPr/>
                </a:tc>
                <a:tc>
                  <a:txBody>
                    <a:bodyPr/>
                    <a:lstStyle/>
                    <a:p>
                      <a:endParaRPr lang="en-US" sz="2000"/>
                    </a:p>
                  </a:txBody>
                  <a:tcPr/>
                </a:tc>
                <a:tc>
                  <a:txBody>
                    <a:bodyPr/>
                    <a:lstStyle/>
                    <a:p>
                      <a:endParaRPr lang="en-US" sz="2000" dirty="0"/>
                    </a:p>
                  </a:txBody>
                  <a:tcPr/>
                </a:tc>
                <a:extLst>
                  <a:ext uri="{0D108BD9-81ED-4DB2-BD59-A6C34878D82A}">
                    <a16:rowId xmlns:a16="http://schemas.microsoft.com/office/drawing/2014/main" val="1949149078"/>
                  </a:ext>
                </a:extLst>
              </a:tr>
              <a:tr h="420943">
                <a:tc>
                  <a:txBody>
                    <a:bodyPr/>
                    <a:lstStyle/>
                    <a:p>
                      <a:pPr algn="ctr"/>
                      <a:r>
                        <a:rPr lang="en-US" sz="2400" dirty="0"/>
                        <a:t>.</a:t>
                      </a:r>
                    </a:p>
                  </a:txBody>
                  <a:tcPr/>
                </a:tc>
                <a:tc rowSpan="3">
                  <a:txBody>
                    <a:bodyPr/>
                    <a:lstStyle/>
                    <a:p>
                      <a:pPr marL="0" marR="0" algn="just">
                        <a:lnSpc>
                          <a:spcPct val="107000"/>
                        </a:lnSpc>
                        <a:spcBef>
                          <a:spcPts val="0"/>
                        </a:spcBef>
                        <a:spcAft>
                          <a:spcPts val="0"/>
                        </a:spcAft>
                      </a:pPr>
                      <a:r>
                        <a:rPr lang="en-US" sz="2000" dirty="0">
                          <a:effectLst/>
                          <a:latin typeface="Bookman Old Style" panose="02050604050505020204" pitchFamily="18" charset="0"/>
                          <a:cs typeface="Times New Roman" panose="02020603050405020304" pitchFamily="18" charset="0"/>
                        </a:rPr>
                        <a:t> </a:t>
                      </a:r>
                      <a:endParaRPr lang="en-US" sz="2000" dirty="0">
                        <a:effectLst/>
                        <a:latin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000" dirty="0">
                          <a:effectLst/>
                          <a:latin typeface="Bookman Old Style" panose="02050604050505020204" pitchFamily="18" charset="0"/>
                          <a:cs typeface="Times New Roman" panose="02020603050405020304" pitchFamily="18" charset="0"/>
                        </a:rPr>
                        <a:t>Other items from the area of the content as desired.</a:t>
                      </a:r>
                      <a:endParaRPr lang="en-US" sz="2000" dirty="0">
                        <a:effectLst/>
                        <a:latin typeface="Calibri" panose="020F0502020204030204" pitchFamily="34" charset="0"/>
                        <a:cs typeface="Times New Roman" panose="02020603050405020304" pitchFamily="18" charset="0"/>
                      </a:endParaRPr>
                    </a:p>
                  </a:txBody>
                  <a:tcPr marL="68580" marR="68580" marT="0" marB="0"/>
                </a:tc>
                <a:tc>
                  <a:txBody>
                    <a:bodyPr/>
                    <a:lstStyle/>
                    <a:p>
                      <a:endParaRPr lang="en-US" sz="2400"/>
                    </a:p>
                  </a:txBody>
                  <a:tcPr/>
                </a:tc>
                <a:tc>
                  <a:txBody>
                    <a:bodyPr/>
                    <a:lstStyle/>
                    <a:p>
                      <a:endParaRPr lang="en-US" sz="2400"/>
                    </a:p>
                  </a:txBody>
                  <a:tcPr/>
                </a:tc>
                <a:tc>
                  <a:txBody>
                    <a:bodyPr/>
                    <a:lstStyle/>
                    <a:p>
                      <a:endParaRPr lang="en-US" sz="2400" dirty="0"/>
                    </a:p>
                  </a:txBody>
                  <a:tcPr/>
                </a:tc>
                <a:extLst>
                  <a:ext uri="{0D108BD9-81ED-4DB2-BD59-A6C34878D82A}">
                    <a16:rowId xmlns:a16="http://schemas.microsoft.com/office/drawing/2014/main" val="1760816145"/>
                  </a:ext>
                </a:extLst>
              </a:tr>
              <a:tr h="420943">
                <a:tc>
                  <a:txBody>
                    <a:bodyPr/>
                    <a:lstStyle/>
                    <a:p>
                      <a:pPr algn="ctr"/>
                      <a:r>
                        <a:rPr lang="en-US" sz="2400" dirty="0"/>
                        <a:t>.</a:t>
                      </a:r>
                    </a:p>
                  </a:txBody>
                  <a:tcPr/>
                </a:tc>
                <a:tc vMerge="1">
                  <a:txBody>
                    <a:bodyPr/>
                    <a:lstStyle/>
                    <a:p>
                      <a:pPr marL="0" marR="0" algn="just">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400"/>
                    </a:p>
                  </a:txBody>
                  <a:tcPr/>
                </a:tc>
                <a:tc>
                  <a:txBody>
                    <a:bodyPr/>
                    <a:lstStyle/>
                    <a:p>
                      <a:endParaRPr lang="en-US" sz="2400"/>
                    </a:p>
                  </a:txBody>
                  <a:tcPr/>
                </a:tc>
                <a:tc>
                  <a:txBody>
                    <a:bodyPr/>
                    <a:lstStyle/>
                    <a:p>
                      <a:endParaRPr lang="en-US" sz="2400" dirty="0"/>
                    </a:p>
                  </a:txBody>
                  <a:tcPr/>
                </a:tc>
                <a:extLst>
                  <a:ext uri="{0D108BD9-81ED-4DB2-BD59-A6C34878D82A}">
                    <a16:rowId xmlns:a16="http://schemas.microsoft.com/office/drawing/2014/main" val="3316324817"/>
                  </a:ext>
                </a:extLst>
              </a:tr>
              <a:tr h="420943">
                <a:tc>
                  <a:txBody>
                    <a:bodyPr/>
                    <a:lstStyle/>
                    <a:p>
                      <a:pPr algn="ctr"/>
                      <a:r>
                        <a:rPr lang="en-US" sz="2400" dirty="0"/>
                        <a:t>10</a:t>
                      </a:r>
                    </a:p>
                  </a:txBody>
                  <a:tcPr/>
                </a:tc>
                <a:tc vMerge="1">
                  <a:txBody>
                    <a:bodyPr/>
                    <a:lstStyle/>
                    <a:p>
                      <a:pPr marL="0" marR="0" algn="just">
                        <a:lnSpc>
                          <a:spcPct val="107000"/>
                        </a:lnSpc>
                        <a:spcBef>
                          <a:spcPts val="0"/>
                        </a:spcBef>
                        <a:spcAft>
                          <a:spcPts val="0"/>
                        </a:spcAft>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Other items from the area of the content as desired.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400" dirty="0"/>
                    </a:p>
                  </a:txBody>
                  <a:tcPr/>
                </a:tc>
                <a:tc>
                  <a:txBody>
                    <a:bodyPr/>
                    <a:lstStyle/>
                    <a:p>
                      <a:endParaRPr lang="en-US" sz="2400"/>
                    </a:p>
                  </a:txBody>
                  <a:tcPr/>
                </a:tc>
                <a:tc>
                  <a:txBody>
                    <a:bodyPr/>
                    <a:lstStyle/>
                    <a:p>
                      <a:endParaRPr lang="en-US" sz="2400" dirty="0"/>
                    </a:p>
                  </a:txBody>
                  <a:tcPr/>
                </a:tc>
                <a:extLst>
                  <a:ext uri="{0D108BD9-81ED-4DB2-BD59-A6C34878D82A}">
                    <a16:rowId xmlns:a16="http://schemas.microsoft.com/office/drawing/2014/main" val="3926580340"/>
                  </a:ext>
                </a:extLst>
              </a:tr>
            </a:tbl>
          </a:graphicData>
        </a:graphic>
      </p:graphicFrame>
      <p:pic>
        <p:nvPicPr>
          <p:cNvPr id="4" name="Picture 3">
            <a:extLst>
              <a:ext uri="{FF2B5EF4-FFF2-40B4-BE49-F238E27FC236}">
                <a16:creationId xmlns:a16="http://schemas.microsoft.com/office/drawing/2014/main" id="{F0E84D65-EBAF-45A0-ACDD-C5756F05594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1655" y="643336"/>
            <a:ext cx="540385" cy="685800"/>
          </a:xfrm>
          <a:prstGeom prst="rect">
            <a:avLst/>
          </a:prstGeom>
          <a:noFill/>
          <a:ln>
            <a:noFill/>
          </a:ln>
        </p:spPr>
      </p:pic>
    </p:spTree>
    <p:extLst>
      <p:ext uri="{BB962C8B-B14F-4D97-AF65-F5344CB8AC3E}">
        <p14:creationId xmlns:p14="http://schemas.microsoft.com/office/powerpoint/2010/main" val="2976902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C0AA-DCD0-45C3-B239-D5EEFBB870D4}"/>
              </a:ext>
            </a:extLst>
          </p:cNvPr>
          <p:cNvSpPr>
            <a:spLocks noGrp="1"/>
          </p:cNvSpPr>
          <p:nvPr>
            <p:ph type="title"/>
          </p:nvPr>
        </p:nvSpPr>
        <p:spPr>
          <a:xfrm>
            <a:off x="1082041" y="939800"/>
            <a:ext cx="11008360" cy="913954"/>
          </a:xfrm>
        </p:spPr>
        <p:txBody>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Example of Self-Assessment Checklist (ii)</a:t>
            </a:r>
            <a:endParaRPr lang="en-US" dirty="0"/>
          </a:p>
        </p:txBody>
      </p:sp>
      <p:sp>
        <p:nvSpPr>
          <p:cNvPr id="3" name="Content Placeholder 2">
            <a:extLst>
              <a:ext uri="{FF2B5EF4-FFF2-40B4-BE49-F238E27FC236}">
                <a16:creationId xmlns:a16="http://schemas.microsoft.com/office/drawing/2014/main" id="{76241EFB-56BB-4132-B113-4AFE3C056633}"/>
              </a:ext>
            </a:extLst>
          </p:cNvPr>
          <p:cNvSpPr>
            <a:spLocks noGrp="1"/>
          </p:cNvSpPr>
          <p:nvPr>
            <p:ph idx="1"/>
          </p:nvPr>
        </p:nvSpPr>
        <p:spPr>
          <a:xfrm>
            <a:off x="1320800" y="2015732"/>
            <a:ext cx="10287000" cy="3450613"/>
          </a:xfrm>
        </p:spPr>
        <p:txBody>
          <a:bodyPr/>
          <a:lstStyle/>
          <a:p>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 numbered column facilitates discussion of the checklist. </a:t>
            </a:r>
          </a:p>
          <a:p>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 second column can be populated with the intended learning outcomes for the course which can be taken directly from the syllabus.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Picture 3">
            <a:extLst>
              <a:ext uri="{FF2B5EF4-FFF2-40B4-BE49-F238E27FC236}">
                <a16:creationId xmlns:a16="http://schemas.microsoft.com/office/drawing/2014/main" id="{3F457FDA-6CB9-466A-9598-9259D47FB6A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1655" y="643336"/>
            <a:ext cx="540385" cy="685800"/>
          </a:xfrm>
          <a:prstGeom prst="rect">
            <a:avLst/>
          </a:prstGeom>
          <a:noFill/>
          <a:ln>
            <a:noFill/>
          </a:ln>
        </p:spPr>
      </p:pic>
    </p:spTree>
    <p:extLst>
      <p:ext uri="{BB962C8B-B14F-4D97-AF65-F5344CB8AC3E}">
        <p14:creationId xmlns:p14="http://schemas.microsoft.com/office/powerpoint/2010/main" val="613631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70830-0C72-784A-B24D-F3D890B56AE5}"/>
              </a:ext>
            </a:extLst>
          </p:cNvPr>
          <p:cNvSpPr>
            <a:spLocks noGrp="1"/>
          </p:cNvSpPr>
          <p:nvPr>
            <p:ph type="title"/>
          </p:nvPr>
        </p:nvSpPr>
        <p:spPr/>
        <p:txBody>
          <a:bodyPr/>
          <a:lstStyle/>
          <a:p>
            <a:r>
              <a:rPr lang="en-US" dirty="0"/>
              <a:t>Actual performance assessment tools (III)</a:t>
            </a:r>
            <a:endParaRPr lang="en-NG" dirty="0"/>
          </a:p>
        </p:txBody>
      </p:sp>
      <p:sp>
        <p:nvSpPr>
          <p:cNvPr id="3" name="Content Placeholder 2">
            <a:extLst>
              <a:ext uri="{FF2B5EF4-FFF2-40B4-BE49-F238E27FC236}">
                <a16:creationId xmlns:a16="http://schemas.microsoft.com/office/drawing/2014/main" id="{B5EE7557-A420-BE4B-A3C4-7938F57388AF}"/>
              </a:ext>
            </a:extLst>
          </p:cNvPr>
          <p:cNvSpPr>
            <a:spLocks noGrp="1"/>
          </p:cNvSpPr>
          <p:nvPr>
            <p:ph idx="1"/>
          </p:nvPr>
        </p:nvSpPr>
        <p:spPr/>
        <p:txBody>
          <a:bodyPr/>
          <a:lstStyle/>
          <a:p>
            <a:r>
              <a:rPr lang="en-US" sz="2400" dirty="0"/>
              <a:t>Observation and Self Report</a:t>
            </a:r>
          </a:p>
          <a:p>
            <a:pPr lvl="1" algn="just">
              <a:lnSpc>
                <a:spcPct val="107000"/>
              </a:lnSpc>
              <a:spcBef>
                <a:spcPts val="0"/>
              </a:spcBef>
              <a:buFont typeface="Wingdings" panose="05000000000000000000" pitchFamily="2" charset="2"/>
              <a:buChar char="Ø"/>
            </a:pPr>
            <a:r>
              <a:rPr lang="en-US" sz="2400" dirty="0">
                <a:latin typeface="Bookman Old Style" panose="02050604050505020204" pitchFamily="18" charset="0"/>
                <a:ea typeface="Calibri" panose="020F0502020204030204" pitchFamily="34" charset="0"/>
                <a:cs typeface="Times New Roman" panose="02020603050405020304" pitchFamily="18" charset="0"/>
              </a:rPr>
              <a:t>Could be used by the teacher to record the frequency of student behavior, activities or remarks.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Bef>
                <a:spcPts val="0"/>
              </a:spcBef>
              <a:buFont typeface="Wingdings" panose="05000000000000000000" pitchFamily="2" charset="2"/>
              <a:buChar char="Ø"/>
            </a:pPr>
            <a:r>
              <a:rPr lang="en-US" sz="2400" dirty="0">
                <a:latin typeface="Bookman Old Style" panose="02050604050505020204" pitchFamily="18" charset="0"/>
                <a:ea typeface="Calibri" panose="020F0502020204030204" pitchFamily="34" charset="0"/>
                <a:cs typeface="Times New Roman" panose="02020603050405020304" pitchFamily="18" charset="0"/>
              </a:rPr>
              <a:t>The teacher may use tally sheet as device to record the frequency of occurrence.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endParaRPr lang="en-NG" dirty="0"/>
          </a:p>
        </p:txBody>
      </p:sp>
      <p:pic>
        <p:nvPicPr>
          <p:cNvPr id="5" name="Picture 4">
            <a:extLst>
              <a:ext uri="{FF2B5EF4-FFF2-40B4-BE49-F238E27FC236}">
                <a16:creationId xmlns:a16="http://schemas.microsoft.com/office/drawing/2014/main" id="{D840FF93-B073-C640-B199-A12BC8F3276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2901" y="482154"/>
            <a:ext cx="685800" cy="685800"/>
          </a:xfrm>
          <a:prstGeom prst="rect">
            <a:avLst/>
          </a:prstGeom>
          <a:noFill/>
          <a:ln>
            <a:noFill/>
          </a:ln>
        </p:spPr>
      </p:pic>
    </p:spTree>
    <p:extLst>
      <p:ext uri="{BB962C8B-B14F-4D97-AF65-F5344CB8AC3E}">
        <p14:creationId xmlns:p14="http://schemas.microsoft.com/office/powerpoint/2010/main" val="4017161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7BAD1-8C42-4C09-A7EA-5560D8CD0464}"/>
              </a:ext>
            </a:extLst>
          </p:cNvPr>
          <p:cNvSpPr>
            <a:spLocks noGrp="1"/>
          </p:cNvSpPr>
          <p:nvPr>
            <p:ph type="title"/>
          </p:nvPr>
        </p:nvSpPr>
        <p:spPr>
          <a:xfrm>
            <a:off x="1451579" y="519765"/>
            <a:ext cx="9603275" cy="1333990"/>
          </a:xfrm>
        </p:spPr>
        <p:txBody>
          <a:bodyPr/>
          <a:lstStyle/>
          <a:p>
            <a:br>
              <a:rPr lang="en-US" dirty="0"/>
            </a:br>
            <a:r>
              <a:rPr lang="en-US" dirty="0"/>
              <a:t>Group activity 2</a:t>
            </a:r>
          </a:p>
        </p:txBody>
      </p:sp>
      <p:sp>
        <p:nvSpPr>
          <p:cNvPr id="3" name="Content Placeholder 2">
            <a:extLst>
              <a:ext uri="{FF2B5EF4-FFF2-40B4-BE49-F238E27FC236}">
                <a16:creationId xmlns:a16="http://schemas.microsoft.com/office/drawing/2014/main" id="{D974B30B-79F9-4310-8CE9-E898597F438B}"/>
              </a:ext>
            </a:extLst>
          </p:cNvPr>
          <p:cNvSpPr>
            <a:spLocks noGrp="1"/>
          </p:cNvSpPr>
          <p:nvPr>
            <p:ph idx="1"/>
          </p:nvPr>
        </p:nvSpPr>
        <p:spPr>
          <a:xfrm>
            <a:off x="1179784" y="1853755"/>
            <a:ext cx="10146863" cy="4210161"/>
          </a:xfrm>
        </p:spPr>
        <p:txBody>
          <a:bodyPr>
            <a:noAutofit/>
          </a:bodyPr>
          <a:lstStyle/>
          <a:p>
            <a:pPr marL="514350" indent="-514350">
              <a:buFont typeface="+mj-lt"/>
              <a:buAutoNum type="arabicPeriod"/>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Consider the assessment practices we are already employing in dual-mode and single mode universities in Nigeria and classify them into the three models – </a:t>
            </a:r>
          </a:p>
          <a:p>
            <a:pPr marL="971550" lvl="1" indent="-514350">
              <a:buFont typeface="+mj-lt"/>
              <a:buAutoNum type="alphaLcPeriod"/>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Observations </a:t>
            </a:r>
          </a:p>
          <a:p>
            <a:pPr marL="971550" lvl="1" indent="-514350">
              <a:buFont typeface="+mj-lt"/>
              <a:buAutoNum type="alphaLcPeriod"/>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Performance Samples</a:t>
            </a:r>
          </a:p>
          <a:p>
            <a:pPr marL="914400" lvl="1" indent="-457200">
              <a:buFont typeface="+mj-lt"/>
              <a:buAutoNum type="alphaLcPeriod"/>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Actual Performance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800" dirty="0"/>
              <a:t> The template for the classification is presented in the next slide.</a:t>
            </a:r>
          </a:p>
        </p:txBody>
      </p:sp>
      <p:pic>
        <p:nvPicPr>
          <p:cNvPr id="4" name="Picture 3">
            <a:extLst>
              <a:ext uri="{FF2B5EF4-FFF2-40B4-BE49-F238E27FC236}">
                <a16:creationId xmlns:a16="http://schemas.microsoft.com/office/drawing/2014/main" id="{D413F7C0-18F9-42F8-8E9D-5F22EC5F9EE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7188" y="519765"/>
            <a:ext cx="540385" cy="685800"/>
          </a:xfrm>
          <a:prstGeom prst="rect">
            <a:avLst/>
          </a:prstGeom>
          <a:noFill/>
          <a:ln>
            <a:noFill/>
          </a:ln>
        </p:spPr>
      </p:pic>
    </p:spTree>
    <p:extLst>
      <p:ext uri="{BB962C8B-B14F-4D97-AF65-F5344CB8AC3E}">
        <p14:creationId xmlns:p14="http://schemas.microsoft.com/office/powerpoint/2010/main" val="2957815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6BE23-FD8C-4B96-8B32-C8F32ACBDBCC}"/>
              </a:ext>
            </a:extLst>
          </p:cNvPr>
          <p:cNvSpPr>
            <a:spLocks noGrp="1"/>
          </p:cNvSpPr>
          <p:nvPr>
            <p:ph type="title"/>
          </p:nvPr>
        </p:nvSpPr>
        <p:spPr>
          <a:xfrm>
            <a:off x="1294362" y="114300"/>
            <a:ext cx="9603275" cy="828675"/>
          </a:xfrm>
        </p:spPr>
        <p:txBody>
          <a:bodyPr>
            <a:normAutofit/>
          </a:bodyPr>
          <a:lstStyle/>
          <a:p>
            <a:br>
              <a:rPr lang="en-US" sz="2400" dirty="0">
                <a:latin typeface="Bookman Old Style" panose="02050604050505020204" pitchFamily="18" charset="0"/>
              </a:rPr>
            </a:br>
            <a:r>
              <a:rPr lang="en-US" sz="2400" dirty="0">
                <a:latin typeface="Bookman Old Style" panose="02050604050505020204" pitchFamily="18" charset="0"/>
              </a:rPr>
              <a:t>Template for group activity 2</a:t>
            </a:r>
          </a:p>
        </p:txBody>
      </p:sp>
      <p:graphicFrame>
        <p:nvGraphicFramePr>
          <p:cNvPr id="6" name="Table 6">
            <a:extLst>
              <a:ext uri="{FF2B5EF4-FFF2-40B4-BE49-F238E27FC236}">
                <a16:creationId xmlns:a16="http://schemas.microsoft.com/office/drawing/2014/main" id="{DECC62EA-1CEF-4126-950D-C6E7FD3BAD72}"/>
              </a:ext>
            </a:extLst>
          </p:cNvPr>
          <p:cNvGraphicFramePr>
            <a:graphicFrameLocks noGrp="1"/>
          </p:cNvGraphicFramePr>
          <p:nvPr>
            <p:ph idx="1"/>
            <p:extLst>
              <p:ext uri="{D42A27DB-BD31-4B8C-83A1-F6EECF244321}">
                <p14:modId xmlns:p14="http://schemas.microsoft.com/office/powerpoint/2010/main" val="1959465554"/>
              </p:ext>
            </p:extLst>
          </p:nvPr>
        </p:nvGraphicFramePr>
        <p:xfrm>
          <a:off x="1118638" y="814388"/>
          <a:ext cx="10111337" cy="4861560"/>
        </p:xfrm>
        <a:graphic>
          <a:graphicData uri="http://schemas.openxmlformats.org/drawingml/2006/table">
            <a:tbl>
              <a:tblPr firstRow="1" bandRow="1">
                <a:tableStyleId>{5C22544A-7EE6-4342-B048-85BDC9FD1C3A}</a:tableStyleId>
              </a:tblPr>
              <a:tblGrid>
                <a:gridCol w="904109">
                  <a:extLst>
                    <a:ext uri="{9D8B030D-6E8A-4147-A177-3AD203B41FA5}">
                      <a16:colId xmlns:a16="http://schemas.microsoft.com/office/drawing/2014/main" val="3607868454"/>
                    </a:ext>
                  </a:extLst>
                </a:gridCol>
                <a:gridCol w="2355558">
                  <a:extLst>
                    <a:ext uri="{9D8B030D-6E8A-4147-A177-3AD203B41FA5}">
                      <a16:colId xmlns:a16="http://schemas.microsoft.com/office/drawing/2014/main" val="3163237874"/>
                    </a:ext>
                  </a:extLst>
                </a:gridCol>
                <a:gridCol w="1747308">
                  <a:extLst>
                    <a:ext uri="{9D8B030D-6E8A-4147-A177-3AD203B41FA5}">
                      <a16:colId xmlns:a16="http://schemas.microsoft.com/office/drawing/2014/main" val="2988715650"/>
                    </a:ext>
                  </a:extLst>
                </a:gridCol>
                <a:gridCol w="1824587">
                  <a:extLst>
                    <a:ext uri="{9D8B030D-6E8A-4147-A177-3AD203B41FA5}">
                      <a16:colId xmlns:a16="http://schemas.microsoft.com/office/drawing/2014/main" val="792802506"/>
                    </a:ext>
                  </a:extLst>
                </a:gridCol>
                <a:gridCol w="1841500">
                  <a:extLst>
                    <a:ext uri="{9D8B030D-6E8A-4147-A177-3AD203B41FA5}">
                      <a16:colId xmlns:a16="http://schemas.microsoft.com/office/drawing/2014/main" val="375396558"/>
                    </a:ext>
                  </a:extLst>
                </a:gridCol>
                <a:gridCol w="1438275">
                  <a:extLst>
                    <a:ext uri="{9D8B030D-6E8A-4147-A177-3AD203B41FA5}">
                      <a16:colId xmlns:a16="http://schemas.microsoft.com/office/drawing/2014/main" val="467939749"/>
                    </a:ext>
                  </a:extLst>
                </a:gridCol>
              </a:tblGrid>
              <a:tr h="369859">
                <a:tc rowSpan="2">
                  <a:txBody>
                    <a:bodyPr/>
                    <a:lstStyle/>
                    <a:p>
                      <a:r>
                        <a:rPr lang="en-US" sz="1900" dirty="0">
                          <a:latin typeface="Bookman Old Style" panose="02050604050505020204" pitchFamily="18" charset="0"/>
                        </a:rPr>
                        <a:t>S/No</a:t>
                      </a:r>
                    </a:p>
                  </a:txBody>
                  <a:tcPr/>
                </a:tc>
                <a:tc rowSpan="2">
                  <a:txBody>
                    <a:bodyPr/>
                    <a:lstStyle/>
                    <a:p>
                      <a:r>
                        <a:rPr lang="en-US" sz="1900" dirty="0">
                          <a:latin typeface="Bookman Old Style" panose="02050604050505020204" pitchFamily="18" charset="0"/>
                        </a:rPr>
                        <a:t>Activity</a:t>
                      </a:r>
                    </a:p>
                  </a:txBody>
                  <a:tcPr/>
                </a:tc>
                <a:tc gridSpan="3">
                  <a:txBody>
                    <a:bodyPr/>
                    <a:lstStyle/>
                    <a:p>
                      <a:pPr algn="ctr"/>
                      <a:r>
                        <a:rPr lang="en-US" sz="1900" dirty="0">
                          <a:latin typeface="Bookman Old Style" panose="02050604050505020204" pitchFamily="18" charset="0"/>
                        </a:rPr>
                        <a:t>Models of Authentic Assessment</a:t>
                      </a:r>
                    </a:p>
                  </a:txBody>
                  <a:tcPr/>
                </a:tc>
                <a:tc hMerge="1">
                  <a:txBody>
                    <a:bodyPr/>
                    <a:lstStyle/>
                    <a:p>
                      <a:endParaRPr lang="en-US" dirty="0"/>
                    </a:p>
                  </a:txBody>
                  <a:tcPr/>
                </a:tc>
                <a:tc hMerge="1">
                  <a:txBody>
                    <a:bodyPr/>
                    <a:lstStyle/>
                    <a:p>
                      <a:endParaRPr lang="en-US" dirty="0"/>
                    </a:p>
                  </a:txBody>
                  <a:tcPr/>
                </a:tc>
                <a:tc rowSpan="2">
                  <a:txBody>
                    <a:bodyPr/>
                    <a:lstStyle/>
                    <a:p>
                      <a:r>
                        <a:rPr lang="en-US" sz="1900" dirty="0">
                          <a:latin typeface="Bookman Old Style" panose="02050604050505020204" pitchFamily="18" charset="0"/>
                        </a:rPr>
                        <a:t>Comment</a:t>
                      </a:r>
                    </a:p>
                  </a:txBody>
                  <a:tcPr/>
                </a:tc>
                <a:extLst>
                  <a:ext uri="{0D108BD9-81ED-4DB2-BD59-A6C34878D82A}">
                    <a16:rowId xmlns:a16="http://schemas.microsoft.com/office/drawing/2014/main" val="3186373973"/>
                  </a:ext>
                </a:extLst>
              </a:tr>
              <a:tr h="654366">
                <a:tc vMerge="1">
                  <a:txBody>
                    <a:bodyPr/>
                    <a:lstStyle/>
                    <a:p>
                      <a:endParaRPr lang="en-US" dirty="0"/>
                    </a:p>
                  </a:txBody>
                  <a:tcPr/>
                </a:tc>
                <a:tc vMerge="1">
                  <a:txBody>
                    <a:bodyPr/>
                    <a:lstStyle/>
                    <a:p>
                      <a:endParaRPr lang="en-US" dirty="0"/>
                    </a:p>
                  </a:txBody>
                  <a:tcPr/>
                </a:tc>
                <a:tc>
                  <a:txBody>
                    <a:bodyPr/>
                    <a:lstStyle/>
                    <a:p>
                      <a:r>
                        <a:rPr lang="en-US" sz="1900" dirty="0">
                          <a:latin typeface="Bookman Old Style" panose="02050604050505020204" pitchFamily="18" charset="0"/>
                        </a:rPr>
                        <a:t>Observation</a:t>
                      </a:r>
                    </a:p>
                  </a:txBody>
                  <a:tcPr/>
                </a:tc>
                <a:tc>
                  <a:txBody>
                    <a:bodyPr/>
                    <a:lstStyle/>
                    <a:p>
                      <a:r>
                        <a:rPr lang="en-US" sz="1900" dirty="0">
                          <a:latin typeface="Bookman Old Style" panose="02050604050505020204" pitchFamily="18" charset="0"/>
                        </a:rPr>
                        <a:t>Performance Sample</a:t>
                      </a:r>
                    </a:p>
                  </a:txBody>
                  <a:tcPr/>
                </a:tc>
                <a:tc>
                  <a:txBody>
                    <a:bodyPr/>
                    <a:lstStyle/>
                    <a:p>
                      <a:r>
                        <a:rPr lang="en-US" sz="1900" dirty="0">
                          <a:latin typeface="Bookman Old Style" panose="02050604050505020204" pitchFamily="18" charset="0"/>
                        </a:rPr>
                        <a:t>Actual Performance</a:t>
                      </a:r>
                    </a:p>
                  </a:txBody>
                  <a:tcPr/>
                </a:tc>
                <a:tc vMerge="1">
                  <a:txBody>
                    <a:bodyPr/>
                    <a:lstStyle/>
                    <a:p>
                      <a:endParaRPr lang="en-US" dirty="0"/>
                    </a:p>
                  </a:txBody>
                  <a:tcPr/>
                </a:tc>
                <a:extLst>
                  <a:ext uri="{0D108BD9-81ED-4DB2-BD59-A6C34878D82A}">
                    <a16:rowId xmlns:a16="http://schemas.microsoft.com/office/drawing/2014/main" val="1130578350"/>
                  </a:ext>
                </a:extLst>
              </a:tr>
              <a:tr h="369859">
                <a:tc>
                  <a:txBody>
                    <a:bodyPr/>
                    <a:lstStyle/>
                    <a:p>
                      <a:r>
                        <a:rPr lang="en-US" sz="1900" dirty="0">
                          <a:latin typeface="Bookman Old Style" panose="02050604050505020204" pitchFamily="18" charset="0"/>
                        </a:rPr>
                        <a:t>1</a:t>
                      </a:r>
                    </a:p>
                  </a:txBody>
                  <a:tcPr/>
                </a:tc>
                <a:tc>
                  <a:txBody>
                    <a:bodyPr/>
                    <a:lstStyle/>
                    <a:p>
                      <a:pPr marL="0" marR="0" algn="just">
                        <a:lnSpc>
                          <a:spcPct val="107000"/>
                        </a:lnSpc>
                        <a:spcBef>
                          <a:spcPts val="0"/>
                        </a:spcBef>
                        <a:spcAft>
                          <a:spcPts val="0"/>
                        </a:spcAft>
                      </a:pPr>
                      <a:r>
                        <a:rPr lang="en-US" sz="1900" dirty="0">
                          <a:effectLst/>
                          <a:latin typeface="Bookman Old Style" panose="02050604050505020204" pitchFamily="18" charset="0"/>
                          <a:ea typeface="Calibri" panose="020F0502020204030204" pitchFamily="34" charset="0"/>
                          <a:cs typeface="Times New Roman" panose="02020603050405020304" pitchFamily="18" charset="0"/>
                        </a:rPr>
                        <a:t>Seminars</a:t>
                      </a:r>
                    </a:p>
                  </a:txBody>
                  <a:tcPr marL="68580" marR="68580" marT="0" marB="0"/>
                </a:tc>
                <a:tc>
                  <a:txBody>
                    <a:bodyPr/>
                    <a:lstStyle/>
                    <a:p>
                      <a:endParaRPr lang="en-US" sz="190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extLst>
                  <a:ext uri="{0D108BD9-81ED-4DB2-BD59-A6C34878D82A}">
                    <a16:rowId xmlns:a16="http://schemas.microsoft.com/office/drawing/2014/main" val="1791306693"/>
                  </a:ext>
                </a:extLst>
              </a:tr>
              <a:tr h="369859">
                <a:tc>
                  <a:txBody>
                    <a:bodyPr/>
                    <a:lstStyle/>
                    <a:p>
                      <a:r>
                        <a:rPr lang="en-US" sz="1900" dirty="0">
                          <a:latin typeface="Bookman Old Style" panose="02050604050505020204" pitchFamily="18" charset="0"/>
                        </a:rPr>
                        <a:t>2</a:t>
                      </a:r>
                    </a:p>
                  </a:txBody>
                  <a:tcPr/>
                </a:tc>
                <a:tc>
                  <a:txBody>
                    <a:bodyPr/>
                    <a:lstStyle/>
                    <a:p>
                      <a:pPr marL="0" marR="0" algn="just">
                        <a:lnSpc>
                          <a:spcPct val="107000"/>
                        </a:lnSpc>
                        <a:spcBef>
                          <a:spcPts val="0"/>
                        </a:spcBef>
                        <a:spcAft>
                          <a:spcPts val="0"/>
                        </a:spcAft>
                      </a:pPr>
                      <a:r>
                        <a:rPr lang="en-US" sz="1900" dirty="0">
                          <a:effectLst/>
                          <a:latin typeface="Bookman Old Style" panose="02050604050505020204" pitchFamily="18" charset="0"/>
                          <a:ea typeface="Calibri" panose="020F0502020204030204" pitchFamily="34" charset="0"/>
                          <a:cs typeface="Times New Roman" panose="02020603050405020304" pitchFamily="18" charset="0"/>
                        </a:rPr>
                        <a:t>Projects</a:t>
                      </a:r>
                    </a:p>
                  </a:txBody>
                  <a:tcPr marL="68580" marR="68580" marT="0" marB="0"/>
                </a:tc>
                <a:tc>
                  <a:txBody>
                    <a:bodyPr/>
                    <a:lstStyle/>
                    <a:p>
                      <a:endParaRPr lang="en-US" sz="190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extLst>
                  <a:ext uri="{0D108BD9-81ED-4DB2-BD59-A6C34878D82A}">
                    <a16:rowId xmlns:a16="http://schemas.microsoft.com/office/drawing/2014/main" val="1415194082"/>
                  </a:ext>
                </a:extLst>
              </a:tr>
              <a:tr h="369859">
                <a:tc>
                  <a:txBody>
                    <a:bodyPr/>
                    <a:lstStyle/>
                    <a:p>
                      <a:r>
                        <a:rPr lang="en-US" sz="1900" dirty="0">
                          <a:latin typeface="Bookman Old Style" panose="02050604050505020204" pitchFamily="18" charset="0"/>
                        </a:rPr>
                        <a:t>3</a:t>
                      </a:r>
                    </a:p>
                  </a:txBody>
                  <a:tcPr/>
                </a:tc>
                <a:tc>
                  <a:txBody>
                    <a:bodyPr/>
                    <a:lstStyle/>
                    <a:p>
                      <a:pPr marL="0" marR="0" algn="just">
                        <a:lnSpc>
                          <a:spcPct val="107000"/>
                        </a:lnSpc>
                        <a:spcBef>
                          <a:spcPts val="0"/>
                        </a:spcBef>
                        <a:spcAft>
                          <a:spcPts val="0"/>
                        </a:spcAft>
                      </a:pPr>
                      <a:r>
                        <a:rPr lang="en-US" sz="1900" dirty="0">
                          <a:effectLst/>
                          <a:latin typeface="Bookman Old Style" panose="02050604050505020204" pitchFamily="18" charset="0"/>
                          <a:ea typeface="Calibri" panose="020F0502020204030204" pitchFamily="34" charset="0"/>
                          <a:cs typeface="Times New Roman" panose="02020603050405020304" pitchFamily="18" charset="0"/>
                        </a:rPr>
                        <a:t>Dissertations</a:t>
                      </a:r>
                    </a:p>
                  </a:txBody>
                  <a:tcPr marL="68580" marR="68580" marT="0" marB="0"/>
                </a:tc>
                <a:tc>
                  <a:txBody>
                    <a:bodyPr/>
                    <a:lstStyle/>
                    <a:p>
                      <a:endParaRPr lang="en-US" sz="190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extLst>
                  <a:ext uri="{0D108BD9-81ED-4DB2-BD59-A6C34878D82A}">
                    <a16:rowId xmlns:a16="http://schemas.microsoft.com/office/drawing/2014/main" val="3321524200"/>
                  </a:ext>
                </a:extLst>
              </a:tr>
              <a:tr h="369859">
                <a:tc>
                  <a:txBody>
                    <a:bodyPr/>
                    <a:lstStyle/>
                    <a:p>
                      <a:r>
                        <a:rPr lang="en-US" sz="1900" dirty="0">
                          <a:latin typeface="Bookman Old Style" panose="02050604050505020204" pitchFamily="18" charset="0"/>
                        </a:rPr>
                        <a:t>4</a:t>
                      </a:r>
                    </a:p>
                  </a:txBody>
                  <a:tcPr/>
                </a:tc>
                <a:tc>
                  <a:txBody>
                    <a:bodyPr/>
                    <a:lstStyle/>
                    <a:p>
                      <a:pPr marL="0" marR="0" algn="just">
                        <a:lnSpc>
                          <a:spcPct val="107000"/>
                        </a:lnSpc>
                        <a:spcBef>
                          <a:spcPts val="0"/>
                        </a:spcBef>
                        <a:spcAft>
                          <a:spcPts val="0"/>
                        </a:spcAft>
                      </a:pPr>
                      <a:r>
                        <a:rPr lang="en-US" sz="1900" dirty="0">
                          <a:effectLst/>
                          <a:latin typeface="Bookman Old Style" panose="02050604050505020204" pitchFamily="18" charset="0"/>
                          <a:ea typeface="Calibri" panose="020F0502020204030204" pitchFamily="34" charset="0"/>
                          <a:cs typeface="Times New Roman" panose="02020603050405020304" pitchFamily="18" charset="0"/>
                        </a:rPr>
                        <a:t>Thesis</a:t>
                      </a:r>
                    </a:p>
                  </a:txBody>
                  <a:tcPr marL="68580" marR="68580" marT="0" marB="0"/>
                </a:tc>
                <a:tc>
                  <a:txBody>
                    <a:bodyPr/>
                    <a:lstStyle/>
                    <a:p>
                      <a:endParaRPr lang="en-US" sz="1900" dirty="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extLst>
                  <a:ext uri="{0D108BD9-81ED-4DB2-BD59-A6C34878D82A}">
                    <a16:rowId xmlns:a16="http://schemas.microsoft.com/office/drawing/2014/main" val="233429770"/>
                  </a:ext>
                </a:extLst>
              </a:tr>
              <a:tr h="369859">
                <a:tc>
                  <a:txBody>
                    <a:bodyPr/>
                    <a:lstStyle/>
                    <a:p>
                      <a:r>
                        <a:rPr lang="en-US" sz="1900" dirty="0">
                          <a:latin typeface="Bookman Old Style" panose="02050604050505020204" pitchFamily="18" charset="0"/>
                        </a:rPr>
                        <a:t>5</a:t>
                      </a:r>
                    </a:p>
                  </a:txBody>
                  <a:tcPr/>
                </a:tc>
                <a:tc>
                  <a:txBody>
                    <a:bodyPr/>
                    <a:lstStyle/>
                    <a:p>
                      <a:pPr marL="0" marR="0" algn="just">
                        <a:lnSpc>
                          <a:spcPct val="107000"/>
                        </a:lnSpc>
                        <a:spcBef>
                          <a:spcPts val="0"/>
                        </a:spcBef>
                        <a:spcAft>
                          <a:spcPts val="0"/>
                        </a:spcAft>
                      </a:pPr>
                      <a:r>
                        <a:rPr lang="en-US" sz="1900" dirty="0">
                          <a:effectLst/>
                          <a:latin typeface="Bookman Old Style" panose="02050604050505020204" pitchFamily="18" charset="0"/>
                          <a:ea typeface="Calibri" panose="020F0502020204030204" pitchFamily="34" charset="0"/>
                          <a:cs typeface="Times New Roman" panose="02020603050405020304" pitchFamily="18" charset="0"/>
                        </a:rPr>
                        <a:t>SIWES</a:t>
                      </a:r>
                    </a:p>
                  </a:txBody>
                  <a:tcPr marL="68580" marR="68580" marT="0" marB="0"/>
                </a:tc>
                <a:tc>
                  <a:txBody>
                    <a:bodyPr/>
                    <a:lstStyle/>
                    <a:p>
                      <a:endParaRPr lang="en-US" sz="1900" dirty="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extLst>
                  <a:ext uri="{0D108BD9-81ED-4DB2-BD59-A6C34878D82A}">
                    <a16:rowId xmlns:a16="http://schemas.microsoft.com/office/drawing/2014/main" val="3875750340"/>
                  </a:ext>
                </a:extLst>
              </a:tr>
              <a:tr h="369859">
                <a:tc>
                  <a:txBody>
                    <a:bodyPr/>
                    <a:lstStyle/>
                    <a:p>
                      <a:r>
                        <a:rPr lang="en-US" sz="1900" dirty="0">
                          <a:latin typeface="Bookman Old Style" panose="02050604050505020204" pitchFamily="18" charset="0"/>
                        </a:rPr>
                        <a:t>6</a:t>
                      </a:r>
                    </a:p>
                  </a:txBody>
                  <a:tcPr/>
                </a:tc>
                <a:tc>
                  <a:txBody>
                    <a:bodyPr/>
                    <a:lstStyle/>
                    <a:p>
                      <a:pPr marL="0" marR="0" algn="just">
                        <a:lnSpc>
                          <a:spcPct val="107000"/>
                        </a:lnSpc>
                        <a:spcBef>
                          <a:spcPts val="0"/>
                        </a:spcBef>
                        <a:spcAft>
                          <a:spcPts val="0"/>
                        </a:spcAft>
                      </a:pPr>
                      <a:r>
                        <a:rPr lang="en-US" sz="1900" dirty="0">
                          <a:effectLst/>
                          <a:latin typeface="Bookman Old Style" panose="02050604050505020204" pitchFamily="18" charset="0"/>
                          <a:ea typeface="Calibri" panose="020F0502020204030204" pitchFamily="34" charset="0"/>
                          <a:cs typeface="Times New Roman" panose="02020603050405020304" pitchFamily="18" charset="0"/>
                        </a:rPr>
                        <a:t>Practicums</a:t>
                      </a:r>
                    </a:p>
                  </a:txBody>
                  <a:tcPr marL="68580" marR="68580" marT="0" marB="0"/>
                </a:tc>
                <a:tc>
                  <a:txBody>
                    <a:bodyPr/>
                    <a:lstStyle/>
                    <a:p>
                      <a:endParaRPr lang="en-US" sz="1900" dirty="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extLst>
                  <a:ext uri="{0D108BD9-81ED-4DB2-BD59-A6C34878D82A}">
                    <a16:rowId xmlns:a16="http://schemas.microsoft.com/office/drawing/2014/main" val="1913613152"/>
                  </a:ext>
                </a:extLst>
              </a:tr>
              <a:tr h="369859">
                <a:tc>
                  <a:txBody>
                    <a:bodyPr/>
                    <a:lstStyle/>
                    <a:p>
                      <a:r>
                        <a:rPr lang="en-US" sz="1900" dirty="0">
                          <a:latin typeface="Bookman Old Style" panose="02050604050505020204" pitchFamily="18" charset="0"/>
                        </a:rPr>
                        <a:t>7</a:t>
                      </a:r>
                    </a:p>
                  </a:txBody>
                  <a:tcPr/>
                </a:tc>
                <a:tc>
                  <a:txBody>
                    <a:bodyPr/>
                    <a:lstStyle/>
                    <a:p>
                      <a:pPr marL="0" marR="0" algn="just">
                        <a:lnSpc>
                          <a:spcPct val="107000"/>
                        </a:lnSpc>
                        <a:spcBef>
                          <a:spcPts val="0"/>
                        </a:spcBef>
                        <a:spcAft>
                          <a:spcPts val="0"/>
                        </a:spcAft>
                      </a:pPr>
                      <a:r>
                        <a:rPr lang="en-US" sz="1900" dirty="0">
                          <a:effectLst/>
                          <a:latin typeface="Bookman Old Style" panose="02050604050505020204" pitchFamily="18" charset="0"/>
                          <a:ea typeface="Calibri" panose="020F0502020204030204" pitchFamily="34" charset="0"/>
                          <a:cs typeface="Times New Roman" panose="02020603050405020304" pitchFamily="18" charset="0"/>
                        </a:rPr>
                        <a:t>Field Trips</a:t>
                      </a:r>
                    </a:p>
                  </a:txBody>
                  <a:tcPr marL="68580" marR="68580" marT="0" marB="0"/>
                </a:tc>
                <a:tc>
                  <a:txBody>
                    <a:bodyPr/>
                    <a:lstStyle/>
                    <a:p>
                      <a:endParaRPr lang="en-US" sz="190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extLst>
                  <a:ext uri="{0D108BD9-81ED-4DB2-BD59-A6C34878D82A}">
                    <a16:rowId xmlns:a16="http://schemas.microsoft.com/office/drawing/2014/main" val="960029894"/>
                  </a:ext>
                </a:extLst>
              </a:tr>
              <a:tr h="369859">
                <a:tc>
                  <a:txBody>
                    <a:bodyPr/>
                    <a:lstStyle/>
                    <a:p>
                      <a:r>
                        <a:rPr lang="en-US" sz="1900" dirty="0">
                          <a:latin typeface="Bookman Old Style" panose="02050604050505020204" pitchFamily="18" charset="0"/>
                        </a:rPr>
                        <a:t>8</a:t>
                      </a:r>
                    </a:p>
                  </a:txBody>
                  <a:tcPr/>
                </a:tc>
                <a:tc>
                  <a:txBody>
                    <a:bodyPr/>
                    <a:lstStyle/>
                    <a:p>
                      <a:pPr marL="0" marR="0" algn="just">
                        <a:lnSpc>
                          <a:spcPct val="107000"/>
                        </a:lnSpc>
                        <a:spcBef>
                          <a:spcPts val="0"/>
                        </a:spcBef>
                        <a:spcAft>
                          <a:spcPts val="0"/>
                        </a:spcAft>
                      </a:pPr>
                      <a:r>
                        <a:rPr lang="en-US" sz="1900" dirty="0">
                          <a:effectLst/>
                          <a:latin typeface="Bookman Old Style" panose="02050604050505020204" pitchFamily="18" charset="0"/>
                          <a:ea typeface="Calibri" panose="020F0502020204030204" pitchFamily="34" charset="0"/>
                          <a:cs typeface="Times New Roman" panose="02020603050405020304" pitchFamily="18" charset="0"/>
                        </a:rPr>
                        <a:t>Micro Teaching</a:t>
                      </a:r>
                    </a:p>
                  </a:txBody>
                  <a:tcPr marL="68580" marR="68580" marT="0" marB="0"/>
                </a:tc>
                <a:tc>
                  <a:txBody>
                    <a:bodyPr/>
                    <a:lstStyle/>
                    <a:p>
                      <a:endParaRPr lang="en-US" sz="190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tc>
                  <a:txBody>
                    <a:bodyPr/>
                    <a:lstStyle/>
                    <a:p>
                      <a:endParaRPr lang="en-US" sz="190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extLst>
                  <a:ext uri="{0D108BD9-81ED-4DB2-BD59-A6C34878D82A}">
                    <a16:rowId xmlns:a16="http://schemas.microsoft.com/office/drawing/2014/main" val="586049435"/>
                  </a:ext>
                </a:extLst>
              </a:tr>
              <a:tr h="369859">
                <a:tc>
                  <a:txBody>
                    <a:bodyPr/>
                    <a:lstStyle/>
                    <a:p>
                      <a:r>
                        <a:rPr lang="en-US" sz="1900" dirty="0">
                          <a:latin typeface="Bookman Old Style" panose="02050604050505020204" pitchFamily="18" charset="0"/>
                        </a:rPr>
                        <a:t>9</a:t>
                      </a:r>
                    </a:p>
                  </a:txBody>
                  <a:tcPr/>
                </a:tc>
                <a:tc>
                  <a:txBody>
                    <a:bodyPr/>
                    <a:lstStyle/>
                    <a:p>
                      <a:pPr marL="0" marR="0" algn="just">
                        <a:lnSpc>
                          <a:spcPct val="107000"/>
                        </a:lnSpc>
                        <a:spcBef>
                          <a:spcPts val="0"/>
                        </a:spcBef>
                        <a:spcAft>
                          <a:spcPts val="0"/>
                        </a:spcAft>
                      </a:pPr>
                      <a:r>
                        <a:rPr lang="en-US" sz="1900" dirty="0">
                          <a:effectLst/>
                          <a:latin typeface="Bookman Old Style" panose="02050604050505020204" pitchFamily="18" charset="0"/>
                          <a:ea typeface="Calibri" panose="020F0502020204030204" pitchFamily="34" charset="0"/>
                          <a:cs typeface="Times New Roman" panose="02020603050405020304" pitchFamily="18" charset="0"/>
                        </a:rPr>
                        <a:t>Teaching Practice</a:t>
                      </a:r>
                    </a:p>
                  </a:txBody>
                  <a:tcPr marL="68580" marR="68580" marT="0" marB="0"/>
                </a:tc>
                <a:tc>
                  <a:txBody>
                    <a:bodyPr/>
                    <a:lstStyle/>
                    <a:p>
                      <a:endParaRPr lang="en-US" sz="1900" dirty="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extLst>
                  <a:ext uri="{0D108BD9-81ED-4DB2-BD59-A6C34878D82A}">
                    <a16:rowId xmlns:a16="http://schemas.microsoft.com/office/drawing/2014/main" val="3508127418"/>
                  </a:ext>
                </a:extLst>
              </a:tr>
              <a:tr h="369859">
                <a:tc>
                  <a:txBody>
                    <a:bodyPr/>
                    <a:lstStyle/>
                    <a:p>
                      <a:r>
                        <a:rPr lang="en-US" sz="1900" dirty="0">
                          <a:latin typeface="Bookman Old Style" panose="02050604050505020204" pitchFamily="18" charset="0"/>
                        </a:rPr>
                        <a:t>10</a:t>
                      </a:r>
                    </a:p>
                  </a:txBody>
                  <a:tcPr/>
                </a:tc>
                <a:tc>
                  <a:txBody>
                    <a:bodyPr/>
                    <a:lstStyle/>
                    <a:p>
                      <a:r>
                        <a:rPr lang="en-US" sz="1900" dirty="0">
                          <a:latin typeface="Bookman Old Style" panose="02050604050505020204" pitchFamily="18" charset="0"/>
                        </a:rPr>
                        <a:t>Mention Others</a:t>
                      </a:r>
                    </a:p>
                  </a:txBody>
                  <a:tcPr/>
                </a:tc>
                <a:tc>
                  <a:txBody>
                    <a:bodyPr/>
                    <a:lstStyle/>
                    <a:p>
                      <a:endParaRPr lang="en-US" sz="1900" dirty="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tc>
                  <a:txBody>
                    <a:bodyPr/>
                    <a:lstStyle/>
                    <a:p>
                      <a:endParaRPr lang="en-US" sz="1900" dirty="0">
                        <a:latin typeface="Bookman Old Style" panose="02050604050505020204" pitchFamily="18" charset="0"/>
                      </a:endParaRPr>
                    </a:p>
                  </a:txBody>
                  <a:tcPr/>
                </a:tc>
                <a:extLst>
                  <a:ext uri="{0D108BD9-81ED-4DB2-BD59-A6C34878D82A}">
                    <a16:rowId xmlns:a16="http://schemas.microsoft.com/office/drawing/2014/main" val="1684620714"/>
                  </a:ext>
                </a:extLst>
              </a:tr>
            </a:tbl>
          </a:graphicData>
        </a:graphic>
      </p:graphicFrame>
      <p:pic>
        <p:nvPicPr>
          <p:cNvPr id="4" name="Picture 3">
            <a:extLst>
              <a:ext uri="{FF2B5EF4-FFF2-40B4-BE49-F238E27FC236}">
                <a16:creationId xmlns:a16="http://schemas.microsoft.com/office/drawing/2014/main" id="{3D3F7070-08E2-45AB-84CB-374130F3F0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1450" y="128588"/>
            <a:ext cx="540385" cy="685800"/>
          </a:xfrm>
          <a:prstGeom prst="rect">
            <a:avLst/>
          </a:prstGeom>
          <a:noFill/>
          <a:ln>
            <a:noFill/>
          </a:ln>
        </p:spPr>
      </p:pic>
    </p:spTree>
    <p:extLst>
      <p:ext uri="{BB962C8B-B14F-4D97-AF65-F5344CB8AC3E}">
        <p14:creationId xmlns:p14="http://schemas.microsoft.com/office/powerpoint/2010/main" val="3631169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2549D-3B5B-408A-83F9-145C268AE127}"/>
              </a:ext>
            </a:extLst>
          </p:cNvPr>
          <p:cNvSpPr>
            <a:spLocks noGrp="1"/>
          </p:cNvSpPr>
          <p:nvPr>
            <p:ph type="title"/>
          </p:nvPr>
        </p:nvSpPr>
        <p:spPr/>
        <p:txBody>
          <a:bodyPr/>
          <a:lstStyle/>
          <a:p>
            <a:r>
              <a:rPr lang="en-US" dirty="0"/>
              <a:t>The Observation Model</a:t>
            </a:r>
          </a:p>
        </p:txBody>
      </p:sp>
      <p:sp>
        <p:nvSpPr>
          <p:cNvPr id="3" name="Content Placeholder 2">
            <a:extLst>
              <a:ext uri="{FF2B5EF4-FFF2-40B4-BE49-F238E27FC236}">
                <a16:creationId xmlns:a16="http://schemas.microsoft.com/office/drawing/2014/main" id="{DA8A89FF-8279-4859-BB4D-2B2FA46E0F32}"/>
              </a:ext>
            </a:extLst>
          </p:cNvPr>
          <p:cNvSpPr>
            <a:spLocks noGrp="1"/>
          </p:cNvSpPr>
          <p:nvPr>
            <p:ph idx="1"/>
          </p:nvPr>
        </p:nvSpPr>
        <p:spPr>
          <a:xfrm>
            <a:off x="903767" y="1853755"/>
            <a:ext cx="10983433" cy="4293657"/>
          </a:xfrm>
        </p:spPr>
        <p:txBody>
          <a:bodyPr>
            <a:normAutofit/>
          </a:bodyPr>
          <a:lstStyle/>
          <a:p>
            <a:pPr algn="just">
              <a:lnSpc>
                <a:spcPct val="107000"/>
              </a:lnSpc>
              <a:spcBef>
                <a:spcPts val="0"/>
              </a:spcBef>
            </a:pPr>
            <a:r>
              <a:rPr lang="en-US" sz="2600" dirty="0">
                <a:latin typeface="Bookman Old Style" panose="02050604050505020204" pitchFamily="18" charset="0"/>
                <a:ea typeface="Calibri" panose="020F0502020204030204" pitchFamily="34" charset="0"/>
                <a:cs typeface="Times New Roman" panose="02020603050405020304" pitchFamily="18" charset="0"/>
              </a:rPr>
              <a:t>This model is used by teachers and educators to assess their students by observing </a:t>
            </a: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 the performance and the attitude of students during and after class.</a:t>
            </a:r>
          </a:p>
          <a:p>
            <a:pPr algn="just">
              <a:lnSpc>
                <a:spcPct val="107000"/>
              </a:lnSpc>
              <a:spcBef>
                <a:spcPts val="0"/>
              </a:spcBef>
            </a:pPr>
            <a:r>
              <a:rPr lang="en-US" sz="2600" dirty="0">
                <a:latin typeface="Bookman Old Style" panose="02050604050505020204" pitchFamily="18" charset="0"/>
                <a:ea typeface="Calibri" panose="020F0502020204030204" pitchFamily="34" charset="0"/>
                <a:cs typeface="Times New Roman" panose="02020603050405020304" pitchFamily="18" charset="0"/>
              </a:rPr>
              <a:t>To </a:t>
            </a: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identify the weaknesses and strengthens of the students from the observation records.</a:t>
            </a:r>
          </a:p>
          <a:p>
            <a:pPr marL="0" marR="0" lvl="0" indent="0" algn="just">
              <a:lnSpc>
                <a:spcPct val="107000"/>
              </a:lnSpc>
              <a:spcBef>
                <a:spcPts val="0"/>
              </a:spcBef>
              <a:spcAft>
                <a:spcPts val="0"/>
              </a:spcAft>
              <a:buNone/>
            </a:pPr>
            <a:endParaRPr lang="en-US" sz="7400" dirty="0">
              <a:latin typeface="Bookman Old Style" panose="02050604050505020204" pitchFamily="18"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63A0B5DF-5FB6-4E25-B4BC-08877A84B60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807" y="57150"/>
            <a:ext cx="540385" cy="685800"/>
          </a:xfrm>
          <a:prstGeom prst="rect">
            <a:avLst/>
          </a:prstGeom>
          <a:noFill/>
          <a:ln>
            <a:noFill/>
          </a:ln>
        </p:spPr>
      </p:pic>
    </p:spTree>
    <p:extLst>
      <p:ext uri="{BB962C8B-B14F-4D97-AF65-F5344CB8AC3E}">
        <p14:creationId xmlns:p14="http://schemas.microsoft.com/office/powerpoint/2010/main" val="2370932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E68EA-81A9-409A-A1A5-BCB76ADEC0C7}"/>
              </a:ext>
            </a:extLst>
          </p:cNvPr>
          <p:cNvSpPr>
            <a:spLocks noGrp="1"/>
          </p:cNvSpPr>
          <p:nvPr>
            <p:ph type="title"/>
          </p:nvPr>
        </p:nvSpPr>
        <p:spPr/>
        <p:txBody>
          <a:bodyPr/>
          <a:lstStyle/>
          <a:p>
            <a:r>
              <a:rPr lang="en-US" dirty="0"/>
              <a:t>Group activity 2 cont.</a:t>
            </a:r>
          </a:p>
        </p:txBody>
      </p:sp>
      <p:sp>
        <p:nvSpPr>
          <p:cNvPr id="3" name="Content Placeholder 2">
            <a:extLst>
              <a:ext uri="{FF2B5EF4-FFF2-40B4-BE49-F238E27FC236}">
                <a16:creationId xmlns:a16="http://schemas.microsoft.com/office/drawing/2014/main" id="{9CC2067C-CD3C-4244-8597-36CD6C3772AA}"/>
              </a:ext>
            </a:extLst>
          </p:cNvPr>
          <p:cNvSpPr>
            <a:spLocks noGrp="1"/>
          </p:cNvSpPr>
          <p:nvPr>
            <p:ph idx="1"/>
          </p:nvPr>
        </p:nvSpPr>
        <p:spPr>
          <a:xfrm>
            <a:off x="1451579" y="2015732"/>
            <a:ext cx="9603275" cy="4037749"/>
          </a:xfrm>
        </p:spPr>
        <p:txBody>
          <a:bodyPr/>
          <a:lstStyle/>
          <a:p>
            <a:pPr marL="0" marR="0" lvl="0" indent="0" algn="just">
              <a:lnSpc>
                <a:spcPct val="107000"/>
              </a:lnSpc>
              <a:spcBef>
                <a:spcPts val="0"/>
              </a:spcBef>
              <a:spcAft>
                <a:spcPts val="0"/>
              </a:spcAft>
              <a:buNone/>
            </a:pPr>
            <a:r>
              <a:rPr lang="en-US" sz="2800" dirty="0">
                <a:latin typeface="Bookman Old Style" panose="02050604050505020204" pitchFamily="18" charset="0"/>
                <a:ea typeface="Calibri" panose="020F0502020204030204" pitchFamily="34" charset="0"/>
                <a:cs typeface="Times New Roman" panose="02020603050405020304" pitchFamily="18" charset="0"/>
              </a:rPr>
              <a:t>2. </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Which of these three models do you consider as</a:t>
            </a:r>
          </a:p>
          <a:p>
            <a:pPr marL="0" marR="0" lvl="0" indent="0" algn="just">
              <a:lnSpc>
                <a:spcPct val="107000"/>
              </a:lnSpc>
              <a:spcBef>
                <a:spcPts val="0"/>
              </a:spcBef>
              <a:spcAft>
                <a:spcPts val="0"/>
              </a:spcAft>
              <a:buNone/>
            </a:pPr>
            <a:r>
              <a:rPr lang="en-US" sz="2800" dirty="0">
                <a:latin typeface="Bookman Old Style" panose="02050604050505020204" pitchFamily="18" charset="0"/>
                <a:ea typeface="Calibri" panose="020F0502020204030204" pitchFamily="34" charset="0"/>
                <a:cs typeface="Times New Roman" panose="02020603050405020304" pitchFamily="18" charset="0"/>
              </a:rPr>
              <a:t>   </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 NOT being relevant to dual-mode universities in</a:t>
            </a:r>
          </a:p>
          <a:p>
            <a:pPr marL="0" marR="0" lvl="0" indent="0" algn="just">
              <a:lnSpc>
                <a:spcPct val="107000"/>
              </a:lnSpc>
              <a:spcBef>
                <a:spcPts val="0"/>
              </a:spcBef>
              <a:spcAft>
                <a:spcPts val="0"/>
              </a:spcAft>
              <a:buNone/>
            </a:pPr>
            <a:r>
              <a:rPr lang="en-US" sz="2800" dirty="0">
                <a:latin typeface="Bookman Old Style" panose="02050604050505020204" pitchFamily="18" charset="0"/>
                <a:ea typeface="Calibri" panose="020F0502020204030204" pitchFamily="34" charset="0"/>
                <a:cs typeface="Times New Roman" panose="02020603050405020304" pitchFamily="18" charset="0"/>
              </a:rPr>
              <a:t>   </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 Nigeria?</a:t>
            </a:r>
          </a:p>
          <a:p>
            <a:pPr marL="0" marR="0" lvl="0" indent="0" algn="just">
              <a:lnSpc>
                <a:spcPct val="107000"/>
              </a:lnSpc>
              <a:spcBef>
                <a:spcPts val="0"/>
              </a:spcBef>
              <a:spcAft>
                <a:spcPts val="0"/>
              </a:spcAft>
              <a:buNone/>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a:lnSpc>
                <a:spcPct val="107000"/>
              </a:lnSpc>
              <a:spcBef>
                <a:spcPts val="0"/>
              </a:spcBef>
              <a:spcAft>
                <a:spcPts val="0"/>
              </a:spcAft>
              <a:buNone/>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3. Which of these three models are we not adequately</a:t>
            </a:r>
          </a:p>
          <a:p>
            <a:pPr marL="0" marR="0" lvl="0" indent="0" algn="just">
              <a:lnSpc>
                <a:spcPct val="107000"/>
              </a:lnSpc>
              <a:spcBef>
                <a:spcPts val="0"/>
              </a:spcBef>
              <a:spcAft>
                <a:spcPts val="0"/>
              </a:spcAft>
              <a:buNone/>
            </a:pPr>
            <a:r>
              <a:rPr lang="en-US" sz="2800" dirty="0">
                <a:latin typeface="Bookman Old Style" panose="02050604050505020204" pitchFamily="18" charset="0"/>
                <a:ea typeface="Calibri" panose="020F0502020204030204" pitchFamily="34" charset="0"/>
                <a:cs typeface="Times New Roman" panose="02020603050405020304" pitchFamily="18" charset="0"/>
              </a:rPr>
              <a:t>   </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 utilizing in our institutions and how can we</a:t>
            </a:r>
          </a:p>
          <a:p>
            <a:pPr marL="0" marR="0" lvl="0" indent="0" algn="just">
              <a:lnSpc>
                <a:spcPct val="107000"/>
              </a:lnSpc>
              <a:spcBef>
                <a:spcPts val="0"/>
              </a:spcBef>
              <a:spcAft>
                <a:spcPts val="0"/>
              </a:spcAft>
              <a:buNone/>
            </a:pPr>
            <a:r>
              <a:rPr lang="en-US" sz="2800" dirty="0">
                <a:latin typeface="Bookman Old Style" panose="02050604050505020204" pitchFamily="18" charset="0"/>
                <a:ea typeface="Calibri" panose="020F0502020204030204" pitchFamily="34" charset="0"/>
                <a:cs typeface="Times New Roman" panose="02020603050405020304" pitchFamily="18" charset="0"/>
              </a:rPr>
              <a:t>    </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improve?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Picture 3">
            <a:extLst>
              <a:ext uri="{FF2B5EF4-FFF2-40B4-BE49-F238E27FC236}">
                <a16:creationId xmlns:a16="http://schemas.microsoft.com/office/drawing/2014/main" id="{63B23239-78CD-483A-B915-D1BE0A88325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5750" y="271462"/>
            <a:ext cx="540385" cy="685800"/>
          </a:xfrm>
          <a:prstGeom prst="rect">
            <a:avLst/>
          </a:prstGeom>
          <a:noFill/>
          <a:ln>
            <a:noFill/>
          </a:ln>
        </p:spPr>
      </p:pic>
    </p:spTree>
    <p:extLst>
      <p:ext uri="{BB962C8B-B14F-4D97-AF65-F5344CB8AC3E}">
        <p14:creationId xmlns:p14="http://schemas.microsoft.com/office/powerpoint/2010/main" val="2133861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B44B9-AB69-AF46-B312-981213688B6D}"/>
              </a:ext>
            </a:extLst>
          </p:cNvPr>
          <p:cNvSpPr>
            <a:spLocks noGrp="1"/>
          </p:cNvSpPr>
          <p:nvPr>
            <p:ph type="title"/>
          </p:nvPr>
        </p:nvSpPr>
        <p:spPr/>
        <p:txBody>
          <a:bodyPr>
            <a:normAutofit/>
          </a:bodyPr>
          <a:lstStyle/>
          <a:p>
            <a:r>
              <a:rPr lang="en-US" dirty="0"/>
              <a:t>Authentic assessment tools useful to  dual-mode universities in Nigeria (I)</a:t>
            </a:r>
            <a:endParaRPr lang="en-NG" dirty="0"/>
          </a:p>
        </p:txBody>
      </p:sp>
      <p:sp>
        <p:nvSpPr>
          <p:cNvPr id="3" name="Content Placeholder 2">
            <a:extLst>
              <a:ext uri="{FF2B5EF4-FFF2-40B4-BE49-F238E27FC236}">
                <a16:creationId xmlns:a16="http://schemas.microsoft.com/office/drawing/2014/main" id="{8C799581-A082-DF40-9D95-EEF27209F82C}"/>
              </a:ext>
            </a:extLst>
          </p:cNvPr>
          <p:cNvSpPr>
            <a:spLocks noGrp="1"/>
          </p:cNvSpPr>
          <p:nvPr>
            <p:ph idx="1"/>
          </p:nvPr>
        </p:nvSpPr>
        <p:spPr>
          <a:xfrm>
            <a:off x="1137147" y="1853754"/>
            <a:ext cx="9917707" cy="4085870"/>
          </a:xfrm>
        </p:spPr>
        <p:txBody>
          <a:bodyPr>
            <a:normAutofit/>
          </a:bodyPr>
          <a:lstStyle/>
          <a:p>
            <a:pPr marL="0" indent="0" algn="just">
              <a:lnSpc>
                <a:spcPct val="107000"/>
              </a:lnSpc>
              <a:spcBef>
                <a:spcPts val="0"/>
              </a:spcBef>
              <a:buNone/>
            </a:pPr>
            <a:endParaRPr lang="en-US" sz="1800" dirty="0">
              <a:effectLst/>
              <a:latin typeface="Bookman Old Style" panose="020506040505050202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en-US" sz="1800" dirty="0">
                <a:effectLst/>
                <a:latin typeface="Bookman Old Style" panose="02050604050505020204" pitchFamily="18" charset="0"/>
                <a:ea typeface="Calibri" panose="020F0502020204030204" pitchFamily="34" charset="0"/>
                <a:cs typeface="Times New Roman" panose="02020603050405020304" pitchFamily="18" charset="0"/>
              </a:rPr>
              <a:t>The three categories of authentic assessment models are relevant to dual-mode universities for the following reasons:</a:t>
            </a:r>
          </a:p>
          <a:p>
            <a:pPr marL="0" indent="0" algn="just">
              <a:lnSpc>
                <a:spcPct val="107000"/>
              </a:lnSpc>
              <a:spcBef>
                <a:spcPts val="0"/>
              </a:spcBef>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pPr>
            <a:r>
              <a:rPr lang="en-US" dirty="0">
                <a:effectLst/>
                <a:latin typeface="Bookman Old Style" panose="02050604050505020204" pitchFamily="18" charset="0"/>
                <a:ea typeface="Calibri" panose="020F0502020204030204" pitchFamily="34" charset="0"/>
                <a:cs typeface="Times New Roman" panose="02020603050405020304" pitchFamily="18" charset="0"/>
              </a:rPr>
              <a:t>They increase learners’ engagement with the learning process when the tasks are well designed and aligned to the learners’ disciplines and course requirements.</a:t>
            </a:r>
          </a:p>
          <a:p>
            <a:pPr marL="0" marR="0" lvl="0" indent="0" algn="just">
              <a:lnSpc>
                <a:spcPct val="107000"/>
              </a:lnSpc>
              <a:spcBef>
                <a:spcPts val="0"/>
              </a:spcBef>
              <a:spcAft>
                <a:spcPts val="0"/>
              </a:spcAft>
              <a:buNone/>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a:lnSpc>
                <a:spcPct val="107000"/>
              </a:lnSpc>
              <a:spcBef>
                <a:spcPts val="0"/>
              </a:spcBef>
              <a:spcAft>
                <a:spcPts val="800"/>
              </a:spcAft>
              <a:buNone/>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NG" dirty="0"/>
          </a:p>
        </p:txBody>
      </p:sp>
      <p:pic>
        <p:nvPicPr>
          <p:cNvPr id="5" name="Picture 4">
            <a:extLst>
              <a:ext uri="{FF2B5EF4-FFF2-40B4-BE49-F238E27FC236}">
                <a16:creationId xmlns:a16="http://schemas.microsoft.com/office/drawing/2014/main" id="{52F6A2B1-B477-A748-BD0C-11050656C7F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7809" y="804519"/>
            <a:ext cx="540385" cy="685800"/>
          </a:xfrm>
          <a:prstGeom prst="rect">
            <a:avLst/>
          </a:prstGeom>
          <a:noFill/>
          <a:ln>
            <a:noFill/>
          </a:ln>
        </p:spPr>
      </p:pic>
    </p:spTree>
    <p:extLst>
      <p:ext uri="{BB962C8B-B14F-4D97-AF65-F5344CB8AC3E}">
        <p14:creationId xmlns:p14="http://schemas.microsoft.com/office/powerpoint/2010/main" val="3557617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BA765-8E94-8A4F-B493-3E3809C421A9}"/>
              </a:ext>
            </a:extLst>
          </p:cNvPr>
          <p:cNvSpPr>
            <a:spLocks noGrp="1"/>
          </p:cNvSpPr>
          <p:nvPr>
            <p:ph type="title"/>
          </p:nvPr>
        </p:nvSpPr>
        <p:spPr/>
        <p:txBody>
          <a:bodyPr/>
          <a:lstStyle/>
          <a:p>
            <a:r>
              <a:rPr lang="en-US" dirty="0"/>
              <a:t>Authentic assessment tools useful to  dual-mode universities in Nigeria (II)</a:t>
            </a:r>
            <a:endParaRPr lang="en-NG" dirty="0"/>
          </a:p>
        </p:txBody>
      </p:sp>
      <p:sp>
        <p:nvSpPr>
          <p:cNvPr id="3" name="Content Placeholder 2">
            <a:extLst>
              <a:ext uri="{FF2B5EF4-FFF2-40B4-BE49-F238E27FC236}">
                <a16:creationId xmlns:a16="http://schemas.microsoft.com/office/drawing/2014/main" id="{A2DD26DF-0B18-7A48-9567-D5CC6434883C}"/>
              </a:ext>
            </a:extLst>
          </p:cNvPr>
          <p:cNvSpPr>
            <a:spLocks noGrp="1"/>
          </p:cNvSpPr>
          <p:nvPr>
            <p:ph idx="1"/>
          </p:nvPr>
        </p:nvSpPr>
        <p:spPr/>
        <p:txBody>
          <a:bodyPr/>
          <a:lstStyle/>
          <a:p>
            <a:pPr algn="just">
              <a:lnSpc>
                <a:spcPct val="107000"/>
              </a:lnSpc>
              <a:spcBef>
                <a:spcPts val="0"/>
              </a:spcBef>
            </a:pPr>
            <a:r>
              <a:rPr lang="en-US" dirty="0">
                <a:latin typeface="Bookman Old Style" panose="02050604050505020204" pitchFamily="18" charset="0"/>
                <a:ea typeface="Calibri" panose="020F0502020204030204" pitchFamily="34" charset="0"/>
                <a:cs typeface="Times New Roman" panose="02020603050405020304" pitchFamily="18" charset="0"/>
              </a:rPr>
              <a:t>They set the stage for learners to develop higher order cognitive skills that align with both learners and employers’ expectations noting that assessment is the heart of the learning experience.</a:t>
            </a:r>
          </a:p>
          <a:p>
            <a:pPr marL="0" indent="0" algn="just">
              <a:lnSpc>
                <a:spcPct val="107000"/>
              </a:lnSpc>
              <a:spcBef>
                <a:spcPts val="0"/>
              </a:spcBef>
              <a:buNone/>
            </a:pP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r>
              <a:rPr lang="en-US" dirty="0">
                <a:latin typeface="Bookman Old Style" panose="02050604050505020204" pitchFamily="18" charset="0"/>
                <a:ea typeface="Calibri" panose="020F0502020204030204" pitchFamily="34" charset="0"/>
                <a:cs typeface="Times New Roman" panose="02020603050405020304" pitchFamily="18" charset="0"/>
              </a:rPr>
              <a:t>The assessment practices enable learners to bring their whole selves to engage with meaningful, relevant tasks to prepare them for a life of 21</a:t>
            </a:r>
            <a:r>
              <a:rPr lang="en-US" baseline="30000" dirty="0">
                <a:latin typeface="Bookman Old Style" panose="02050604050505020204" pitchFamily="18" charset="0"/>
                <a:ea typeface="Calibri" panose="020F0502020204030204" pitchFamily="34" charset="0"/>
                <a:cs typeface="Times New Roman" panose="02020603050405020304" pitchFamily="18" charset="0"/>
              </a:rPr>
              <a:t>st</a:t>
            </a:r>
            <a:r>
              <a:rPr lang="en-US" dirty="0">
                <a:latin typeface="Bookman Old Style" panose="02050604050505020204" pitchFamily="18" charset="0"/>
                <a:ea typeface="Calibri" panose="020F0502020204030204" pitchFamily="34" charset="0"/>
                <a:cs typeface="Times New Roman" panose="02020603050405020304" pitchFamily="18" charset="0"/>
              </a:rPr>
              <a:t> century work and lifelong learning. </a:t>
            </a:r>
          </a:p>
          <a:p>
            <a:pPr algn="just">
              <a:lnSpc>
                <a:spcPct val="107000"/>
              </a:lnSpc>
              <a:spcBef>
                <a:spcPts val="0"/>
              </a:spcBef>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NG" dirty="0"/>
          </a:p>
        </p:txBody>
      </p:sp>
      <p:pic>
        <p:nvPicPr>
          <p:cNvPr id="4" name="Picture 3">
            <a:extLst>
              <a:ext uri="{FF2B5EF4-FFF2-40B4-BE49-F238E27FC236}">
                <a16:creationId xmlns:a16="http://schemas.microsoft.com/office/drawing/2014/main" id="{9E4C364F-CA24-1C4F-B14D-F57F7B4E707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7809" y="804519"/>
            <a:ext cx="642316" cy="685800"/>
          </a:xfrm>
          <a:prstGeom prst="rect">
            <a:avLst/>
          </a:prstGeom>
          <a:noFill/>
          <a:ln>
            <a:noFill/>
          </a:ln>
        </p:spPr>
      </p:pic>
    </p:spTree>
    <p:extLst>
      <p:ext uri="{BB962C8B-B14F-4D97-AF65-F5344CB8AC3E}">
        <p14:creationId xmlns:p14="http://schemas.microsoft.com/office/powerpoint/2010/main" val="4020078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205C3-BC3E-CE45-B524-A51E48509DAE}"/>
              </a:ext>
            </a:extLst>
          </p:cNvPr>
          <p:cNvSpPr>
            <a:spLocks noGrp="1"/>
          </p:cNvSpPr>
          <p:nvPr>
            <p:ph type="title"/>
          </p:nvPr>
        </p:nvSpPr>
        <p:spPr/>
        <p:txBody>
          <a:bodyPr/>
          <a:lstStyle/>
          <a:p>
            <a:r>
              <a:rPr lang="en-US" dirty="0"/>
              <a:t>Authentic assessment tools useful to  dual-mode universities in Nigeria (III)</a:t>
            </a:r>
            <a:endParaRPr lang="en-NG" dirty="0"/>
          </a:p>
        </p:txBody>
      </p:sp>
      <p:sp>
        <p:nvSpPr>
          <p:cNvPr id="3" name="Content Placeholder 2">
            <a:extLst>
              <a:ext uri="{FF2B5EF4-FFF2-40B4-BE49-F238E27FC236}">
                <a16:creationId xmlns:a16="http://schemas.microsoft.com/office/drawing/2014/main" id="{F56269C7-FFDC-4349-AC4B-EAD12BB009F4}"/>
              </a:ext>
            </a:extLst>
          </p:cNvPr>
          <p:cNvSpPr>
            <a:spLocks noGrp="1"/>
          </p:cNvSpPr>
          <p:nvPr>
            <p:ph idx="1"/>
          </p:nvPr>
        </p:nvSpPr>
        <p:spPr>
          <a:xfrm>
            <a:off x="1451580" y="2015731"/>
            <a:ext cx="9537124" cy="3868233"/>
          </a:xfrm>
        </p:spPr>
        <p:txBody>
          <a:bodyPr>
            <a:normAutofit/>
          </a:bodyPr>
          <a:lstStyle/>
          <a:p>
            <a:pPr algn="just">
              <a:spcBef>
                <a:spcPts val="0"/>
              </a:spcBef>
            </a:pPr>
            <a:r>
              <a:rPr lang="en-US" sz="3200" dirty="0">
                <a:latin typeface="Bookman Old Style" panose="02050604050505020204" pitchFamily="18" charset="0"/>
                <a:ea typeface="Calibri" panose="020F0502020204030204" pitchFamily="34" charset="0"/>
                <a:cs typeface="Times New Roman" panose="02020603050405020304" pitchFamily="18" charset="0"/>
              </a:rPr>
              <a:t>As said earlier, these </a:t>
            </a:r>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models assess higher order thinking beyond recall and remembering.</a:t>
            </a:r>
          </a:p>
          <a:p>
            <a:pPr algn="just">
              <a:spcBef>
                <a:spcPts val="0"/>
              </a:spcBef>
              <a:spcAft>
                <a:spcPts val="800"/>
              </a:spcAft>
            </a:pPr>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They bring about novel or new situations or examples that has not been used in the classroom into the assessment process.</a:t>
            </a:r>
          </a:p>
          <a:p>
            <a:pPr marL="0" indent="0">
              <a:buNone/>
            </a:pPr>
            <a:endParaRPr lang="en-NG" dirty="0"/>
          </a:p>
        </p:txBody>
      </p:sp>
      <p:pic>
        <p:nvPicPr>
          <p:cNvPr id="6" name="Picture 5">
            <a:extLst>
              <a:ext uri="{FF2B5EF4-FFF2-40B4-BE49-F238E27FC236}">
                <a16:creationId xmlns:a16="http://schemas.microsoft.com/office/drawing/2014/main" id="{96F837BB-ADC0-F547-AFB6-D06E2B889D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42888"/>
            <a:ext cx="540385" cy="685800"/>
          </a:xfrm>
          <a:prstGeom prst="rect">
            <a:avLst/>
          </a:prstGeom>
          <a:noFill/>
          <a:ln>
            <a:noFill/>
          </a:ln>
        </p:spPr>
      </p:pic>
    </p:spTree>
    <p:extLst>
      <p:ext uri="{BB962C8B-B14F-4D97-AF65-F5344CB8AC3E}">
        <p14:creationId xmlns:p14="http://schemas.microsoft.com/office/powerpoint/2010/main" val="4199808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10159-7A5B-084A-8D7E-255DF799DB80}"/>
              </a:ext>
            </a:extLst>
          </p:cNvPr>
          <p:cNvSpPr>
            <a:spLocks noGrp="1"/>
          </p:cNvSpPr>
          <p:nvPr>
            <p:ph type="title"/>
          </p:nvPr>
        </p:nvSpPr>
        <p:spPr/>
        <p:txBody>
          <a:bodyPr/>
          <a:lstStyle/>
          <a:p>
            <a:r>
              <a:rPr lang="en-US" dirty="0"/>
              <a:t>Authentic assessment tools useful to  dual-mode universities in Nigeria (</a:t>
            </a:r>
            <a:r>
              <a:rPr lang="en-US"/>
              <a:t>IV)</a:t>
            </a:r>
            <a:endParaRPr lang="en-NG" dirty="0"/>
          </a:p>
        </p:txBody>
      </p:sp>
      <p:sp>
        <p:nvSpPr>
          <p:cNvPr id="3" name="Content Placeholder 2">
            <a:extLst>
              <a:ext uri="{FF2B5EF4-FFF2-40B4-BE49-F238E27FC236}">
                <a16:creationId xmlns:a16="http://schemas.microsoft.com/office/drawing/2014/main" id="{212E7D07-392C-274F-9944-BFADCBABCE4E}"/>
              </a:ext>
            </a:extLst>
          </p:cNvPr>
          <p:cNvSpPr>
            <a:spLocks noGrp="1"/>
          </p:cNvSpPr>
          <p:nvPr>
            <p:ph idx="1"/>
          </p:nvPr>
        </p:nvSpPr>
        <p:spPr/>
        <p:txBody>
          <a:bodyPr/>
          <a:lstStyle/>
          <a:p>
            <a:pPr algn="just">
              <a:spcBef>
                <a:spcPts val="0"/>
              </a:spcBef>
              <a:spcAft>
                <a:spcPts val="800"/>
              </a:spcAft>
            </a:pPr>
            <a:r>
              <a:rPr lang="en-US" sz="2400" dirty="0">
                <a:latin typeface="Bookman Old Style" panose="02050604050505020204" pitchFamily="18" charset="0"/>
                <a:ea typeface="Calibri" panose="020F0502020204030204" pitchFamily="34" charset="0"/>
                <a:cs typeface="Times New Roman" panose="02020603050405020304" pitchFamily="18" charset="0"/>
              </a:rPr>
              <a:t>They can be used to make assessments to contribute to values beyond the school.</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0"/>
              </a:spcBef>
              <a:spcAft>
                <a:spcPts val="800"/>
              </a:spcAft>
            </a:pPr>
            <a:r>
              <a:rPr lang="en-US" sz="2400" dirty="0">
                <a:latin typeface="Bookman Old Style" panose="02050604050505020204" pitchFamily="18" charset="0"/>
                <a:ea typeface="Calibri" panose="020F0502020204030204" pitchFamily="34" charset="0"/>
                <a:cs typeface="Times New Roman" panose="02020603050405020304" pitchFamily="18" charset="0"/>
              </a:rPr>
              <a:t>The three models are based on students’ abilities to perform meaningful tasks they may have to do in the real world.</a:t>
            </a:r>
          </a:p>
          <a:p>
            <a:pPr algn="just">
              <a:spcBef>
                <a:spcPts val="0"/>
              </a:spcBef>
              <a:spcAft>
                <a:spcPts val="800"/>
              </a:spcAft>
              <a:buFont typeface="Wingdings" panose="05000000000000000000" pitchFamily="2" charset="2"/>
              <a:buChar char="v"/>
            </a:pPr>
            <a:r>
              <a:rPr lang="en-US" sz="2400" dirty="0">
                <a:latin typeface="Bookman Old Style" panose="02050604050505020204" pitchFamily="18" charset="0"/>
                <a:ea typeface="Calibri" panose="020F0502020204030204" pitchFamily="34" charset="0"/>
                <a:cs typeface="Times New Roman" panose="02020603050405020304" pitchFamily="18" charset="0"/>
              </a:rPr>
              <a:t>Useful tools are those that can be used to achieve the desired outcome.</a:t>
            </a:r>
          </a:p>
          <a:p>
            <a:pPr marL="0" indent="0">
              <a:buNone/>
            </a:pPr>
            <a:endParaRPr lang="en-NG" dirty="0"/>
          </a:p>
        </p:txBody>
      </p:sp>
      <p:pic>
        <p:nvPicPr>
          <p:cNvPr id="4" name="Picture 3">
            <a:extLst>
              <a:ext uri="{FF2B5EF4-FFF2-40B4-BE49-F238E27FC236}">
                <a16:creationId xmlns:a16="http://schemas.microsoft.com/office/drawing/2014/main" id="{EF16DCC1-F1D8-4D48-8D1F-C5B5DBF60F9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42888"/>
            <a:ext cx="540385" cy="685800"/>
          </a:xfrm>
          <a:prstGeom prst="rect">
            <a:avLst/>
          </a:prstGeom>
          <a:noFill/>
          <a:ln>
            <a:noFill/>
          </a:ln>
        </p:spPr>
      </p:pic>
    </p:spTree>
    <p:extLst>
      <p:ext uri="{BB962C8B-B14F-4D97-AF65-F5344CB8AC3E}">
        <p14:creationId xmlns:p14="http://schemas.microsoft.com/office/powerpoint/2010/main" val="2225756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6D52B-9D92-484F-9577-4C3343587AC3}"/>
              </a:ext>
            </a:extLst>
          </p:cNvPr>
          <p:cNvSpPr>
            <a:spLocks noGrp="1"/>
          </p:cNvSpPr>
          <p:nvPr>
            <p:ph type="title"/>
          </p:nvPr>
        </p:nvSpPr>
        <p:spPr>
          <a:xfrm>
            <a:off x="1450975" y="-183927"/>
            <a:ext cx="9603275" cy="1169765"/>
          </a:xfrm>
        </p:spPr>
        <p:txBody>
          <a:bodyPr/>
          <a:lstStyle/>
          <a:p>
            <a:br>
              <a:rPr lang="en-US" dirty="0"/>
            </a:br>
            <a:r>
              <a:rPr lang="en-US" dirty="0"/>
              <a:t>Assignment 1: Other aa tools to classify</a:t>
            </a:r>
          </a:p>
        </p:txBody>
      </p:sp>
      <p:graphicFrame>
        <p:nvGraphicFramePr>
          <p:cNvPr id="6" name="Table 6">
            <a:extLst>
              <a:ext uri="{FF2B5EF4-FFF2-40B4-BE49-F238E27FC236}">
                <a16:creationId xmlns:a16="http://schemas.microsoft.com/office/drawing/2014/main" id="{6AAE0EE7-E79E-4D3F-B52E-2FF0491BD772}"/>
              </a:ext>
            </a:extLst>
          </p:cNvPr>
          <p:cNvGraphicFramePr>
            <a:graphicFrameLocks noGrp="1"/>
          </p:cNvGraphicFramePr>
          <p:nvPr>
            <p:ph idx="1"/>
            <p:extLst>
              <p:ext uri="{D42A27DB-BD31-4B8C-83A1-F6EECF244321}">
                <p14:modId xmlns:p14="http://schemas.microsoft.com/office/powerpoint/2010/main" val="659752795"/>
              </p:ext>
            </p:extLst>
          </p:nvPr>
        </p:nvGraphicFramePr>
        <p:xfrm>
          <a:off x="1293813" y="863600"/>
          <a:ext cx="9604374" cy="4851400"/>
        </p:xfrm>
        <a:graphic>
          <a:graphicData uri="http://schemas.openxmlformats.org/drawingml/2006/table">
            <a:tbl>
              <a:tblPr firstRow="1" bandRow="1">
                <a:tableStyleId>{5C22544A-7EE6-4342-B048-85BDC9FD1C3A}</a:tableStyleId>
              </a:tblPr>
              <a:tblGrid>
                <a:gridCol w="3201458">
                  <a:extLst>
                    <a:ext uri="{9D8B030D-6E8A-4147-A177-3AD203B41FA5}">
                      <a16:colId xmlns:a16="http://schemas.microsoft.com/office/drawing/2014/main" val="520408235"/>
                    </a:ext>
                  </a:extLst>
                </a:gridCol>
                <a:gridCol w="3201458">
                  <a:extLst>
                    <a:ext uri="{9D8B030D-6E8A-4147-A177-3AD203B41FA5}">
                      <a16:colId xmlns:a16="http://schemas.microsoft.com/office/drawing/2014/main" val="720783969"/>
                    </a:ext>
                  </a:extLst>
                </a:gridCol>
                <a:gridCol w="3201458">
                  <a:extLst>
                    <a:ext uri="{9D8B030D-6E8A-4147-A177-3AD203B41FA5}">
                      <a16:colId xmlns:a16="http://schemas.microsoft.com/office/drawing/2014/main" val="1147325276"/>
                    </a:ext>
                  </a:extLst>
                </a:gridCol>
              </a:tblGrid>
              <a:tr h="4851400">
                <a:tc>
                  <a:txBody>
                    <a:bodyPr/>
                    <a:lstStyle/>
                    <a:p>
                      <a:pPr lvl="0"/>
                      <a:r>
                        <a:rPr lang="en-US" sz="2400" b="1" kern="1200" dirty="0">
                          <a:solidFill>
                            <a:schemeClr val="lt1"/>
                          </a:solidFill>
                          <a:effectLst/>
                          <a:latin typeface="+mn-lt"/>
                          <a:ea typeface="+mn-ea"/>
                          <a:cs typeface="+mn-cs"/>
                        </a:rPr>
                        <a:t>Observations</a:t>
                      </a:r>
                    </a:p>
                    <a:p>
                      <a:pPr lvl="0"/>
                      <a:r>
                        <a:rPr lang="en-US" sz="2400" b="1" kern="1200" dirty="0">
                          <a:solidFill>
                            <a:schemeClr val="lt1"/>
                          </a:solidFill>
                          <a:effectLst/>
                          <a:latin typeface="+mn-lt"/>
                          <a:ea typeface="+mn-ea"/>
                          <a:cs typeface="+mn-cs"/>
                        </a:rPr>
                        <a:t>Essays</a:t>
                      </a:r>
                    </a:p>
                    <a:p>
                      <a:pPr lvl="0"/>
                      <a:r>
                        <a:rPr lang="en-US" sz="2400" b="1" kern="1200" dirty="0">
                          <a:solidFill>
                            <a:schemeClr val="lt1"/>
                          </a:solidFill>
                          <a:effectLst/>
                          <a:latin typeface="+mn-lt"/>
                          <a:ea typeface="+mn-ea"/>
                          <a:cs typeface="+mn-cs"/>
                        </a:rPr>
                        <a:t>Interviews</a:t>
                      </a:r>
                    </a:p>
                    <a:p>
                      <a:pPr lvl="0"/>
                      <a:r>
                        <a:rPr lang="en-US" sz="2400" b="1" kern="1200" dirty="0">
                          <a:solidFill>
                            <a:schemeClr val="lt1"/>
                          </a:solidFill>
                          <a:effectLst/>
                          <a:latin typeface="+mn-lt"/>
                          <a:ea typeface="+mn-ea"/>
                          <a:cs typeface="+mn-cs"/>
                        </a:rPr>
                        <a:t>Performance Tasks</a:t>
                      </a:r>
                    </a:p>
                    <a:p>
                      <a:pPr lvl="0"/>
                      <a:r>
                        <a:rPr lang="en-US" sz="2400" b="1" kern="1200" dirty="0">
                          <a:solidFill>
                            <a:schemeClr val="lt1"/>
                          </a:solidFill>
                          <a:effectLst/>
                          <a:latin typeface="+mn-lt"/>
                          <a:ea typeface="+mn-ea"/>
                          <a:cs typeface="+mn-cs"/>
                        </a:rPr>
                        <a:t>Exhibitions and Demonstrations</a:t>
                      </a:r>
                    </a:p>
                    <a:p>
                      <a:pPr lvl="0"/>
                      <a:r>
                        <a:rPr lang="en-US" sz="2400" b="1" kern="1200" dirty="0">
                          <a:solidFill>
                            <a:schemeClr val="lt1"/>
                          </a:solidFill>
                          <a:effectLst/>
                          <a:latin typeface="+mn-lt"/>
                          <a:ea typeface="+mn-ea"/>
                          <a:cs typeface="+mn-cs"/>
                        </a:rPr>
                        <a:t>Portfolios</a:t>
                      </a:r>
                    </a:p>
                    <a:p>
                      <a:pPr lvl="0"/>
                      <a:r>
                        <a:rPr lang="en-US" sz="2400" b="1" kern="1200" dirty="0">
                          <a:solidFill>
                            <a:schemeClr val="lt1"/>
                          </a:solidFill>
                          <a:effectLst/>
                          <a:latin typeface="+mn-lt"/>
                          <a:ea typeface="+mn-ea"/>
                          <a:cs typeface="+mn-cs"/>
                        </a:rPr>
                        <a:t>Teacher – Created Tests</a:t>
                      </a:r>
                    </a:p>
                    <a:p>
                      <a:pPr lvl="0"/>
                      <a:r>
                        <a:rPr lang="en-US" sz="2400" b="1" kern="1200" dirty="0">
                          <a:solidFill>
                            <a:schemeClr val="lt1"/>
                          </a:solidFill>
                          <a:effectLst/>
                          <a:latin typeface="+mn-lt"/>
                          <a:ea typeface="+mn-ea"/>
                          <a:cs typeface="+mn-cs"/>
                        </a:rPr>
                        <a:t>Journals</a:t>
                      </a:r>
                    </a:p>
                    <a:p>
                      <a:pPr lvl="0"/>
                      <a:r>
                        <a:rPr lang="en-US" sz="2400" b="1" kern="1200" dirty="0">
                          <a:solidFill>
                            <a:schemeClr val="lt1"/>
                          </a:solidFill>
                          <a:effectLst/>
                          <a:latin typeface="+mn-lt"/>
                          <a:ea typeface="+mn-ea"/>
                          <a:cs typeface="+mn-cs"/>
                        </a:rPr>
                        <a:t>Written Assessment</a:t>
                      </a:r>
                    </a:p>
                    <a:p>
                      <a:pPr lvl="0"/>
                      <a:r>
                        <a:rPr lang="en-US" sz="2400" b="1" kern="1200" dirty="0">
                          <a:solidFill>
                            <a:schemeClr val="lt1"/>
                          </a:solidFill>
                          <a:effectLst/>
                          <a:latin typeface="+mn-lt"/>
                          <a:ea typeface="+mn-ea"/>
                          <a:cs typeface="+mn-cs"/>
                        </a:rPr>
                        <a:t>Performance Tasks</a:t>
                      </a:r>
                    </a:p>
                    <a:p>
                      <a:pPr lvl="0"/>
                      <a:r>
                        <a:rPr lang="en-US" sz="2400" b="1" kern="1200" dirty="0">
                          <a:solidFill>
                            <a:schemeClr val="lt1"/>
                          </a:solidFill>
                          <a:effectLst/>
                          <a:latin typeface="+mn-lt"/>
                          <a:ea typeface="+mn-ea"/>
                          <a:cs typeface="+mn-cs"/>
                        </a:rPr>
                        <a:t>Projects</a:t>
                      </a:r>
                    </a:p>
                  </a:txBody>
                  <a:tcPr/>
                </a:tc>
                <a:tc>
                  <a:txBody>
                    <a:bodyPr/>
                    <a:lstStyle/>
                    <a:p>
                      <a:pPr lvl="0"/>
                      <a:r>
                        <a:rPr lang="en-US" sz="2400" b="1" kern="1200" dirty="0">
                          <a:solidFill>
                            <a:schemeClr val="lt1"/>
                          </a:solidFill>
                          <a:effectLst/>
                          <a:latin typeface="+mn-lt"/>
                          <a:ea typeface="+mn-ea"/>
                          <a:cs typeface="+mn-cs"/>
                        </a:rPr>
                        <a:t>Character Analysis</a:t>
                      </a:r>
                    </a:p>
                    <a:p>
                      <a:pPr lvl="0"/>
                      <a:r>
                        <a:rPr lang="en-US" sz="2400" b="1" kern="1200" dirty="0">
                          <a:solidFill>
                            <a:schemeClr val="lt1"/>
                          </a:solidFill>
                          <a:effectLst/>
                          <a:latin typeface="+mn-lt"/>
                          <a:ea typeface="+mn-ea"/>
                          <a:cs typeface="+mn-cs"/>
                        </a:rPr>
                        <a:t>Students Debates (Individual or Group)</a:t>
                      </a:r>
                    </a:p>
                    <a:p>
                      <a:pPr lvl="0"/>
                      <a:r>
                        <a:rPr lang="en-US" sz="2400" b="1" kern="1200" dirty="0">
                          <a:solidFill>
                            <a:schemeClr val="lt1"/>
                          </a:solidFill>
                          <a:effectLst/>
                          <a:latin typeface="+mn-lt"/>
                          <a:ea typeface="+mn-ea"/>
                          <a:cs typeface="+mn-cs"/>
                        </a:rPr>
                        <a:t>Drawing or Writing about a Book or a Chapter of a Book</a:t>
                      </a:r>
                    </a:p>
                    <a:p>
                      <a:pPr lvl="0"/>
                      <a:r>
                        <a:rPr lang="en-US" sz="2400" b="1" kern="1200" dirty="0">
                          <a:solidFill>
                            <a:schemeClr val="lt1"/>
                          </a:solidFill>
                          <a:effectLst/>
                          <a:latin typeface="+mn-lt"/>
                          <a:ea typeface="+mn-ea"/>
                          <a:cs typeface="+mn-cs"/>
                        </a:rPr>
                        <a:t>Experiments – trial and error learning</a:t>
                      </a:r>
                    </a:p>
                    <a:p>
                      <a:pPr lvl="0"/>
                      <a:r>
                        <a:rPr lang="en-US" sz="2400" b="1" kern="1200" dirty="0">
                          <a:solidFill>
                            <a:schemeClr val="lt1"/>
                          </a:solidFill>
                          <a:effectLst/>
                          <a:latin typeface="+mn-lt"/>
                          <a:ea typeface="+mn-ea"/>
                          <a:cs typeface="+mn-cs"/>
                        </a:rPr>
                        <a:t>Journal Entries (Reflective Writing)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lt1"/>
                          </a:solidFill>
                          <a:effectLst/>
                          <a:latin typeface="+mn-lt"/>
                          <a:ea typeface="+mn-ea"/>
                          <a:cs typeface="+mn-cs"/>
                        </a:rPr>
                        <a:t>Student Self-Assessments</a:t>
                      </a:r>
                    </a:p>
                    <a:p>
                      <a:endParaRPr lang="en-US" sz="2400" dirty="0"/>
                    </a:p>
                  </a:txBody>
                  <a:tcPr/>
                </a:tc>
                <a:tc>
                  <a:txBody>
                    <a:bodyPr/>
                    <a:lstStyle/>
                    <a:p>
                      <a:pPr lvl="0"/>
                      <a:r>
                        <a:rPr lang="en-US" sz="2400" b="1" kern="1200" dirty="0">
                          <a:solidFill>
                            <a:schemeClr val="lt1"/>
                          </a:solidFill>
                          <a:effectLst/>
                          <a:latin typeface="+mn-lt"/>
                          <a:ea typeface="+mn-ea"/>
                          <a:cs typeface="+mn-cs"/>
                        </a:rPr>
                        <a:t>Peer Assessment and Evaluation</a:t>
                      </a:r>
                    </a:p>
                    <a:p>
                      <a:pPr lvl="0"/>
                      <a:r>
                        <a:rPr lang="en-US" sz="2400" b="1" kern="1200" dirty="0">
                          <a:solidFill>
                            <a:schemeClr val="lt1"/>
                          </a:solidFill>
                          <a:effectLst/>
                          <a:latin typeface="+mn-lt"/>
                          <a:ea typeface="+mn-ea"/>
                          <a:cs typeface="+mn-cs"/>
                        </a:rPr>
                        <a:t>Presentations</a:t>
                      </a:r>
                    </a:p>
                    <a:p>
                      <a:pPr lvl="0"/>
                      <a:r>
                        <a:rPr lang="en-US" sz="2400" b="1" kern="1200" dirty="0">
                          <a:solidFill>
                            <a:schemeClr val="lt1"/>
                          </a:solidFill>
                          <a:effectLst/>
                          <a:latin typeface="+mn-lt"/>
                          <a:ea typeface="+mn-ea"/>
                          <a:cs typeface="+mn-cs"/>
                        </a:rPr>
                        <a:t>Tier Learning Classrooms</a:t>
                      </a:r>
                    </a:p>
                    <a:p>
                      <a:pPr lvl="0"/>
                      <a:r>
                        <a:rPr lang="en-US" sz="2400" b="1" kern="1200" dirty="0">
                          <a:solidFill>
                            <a:schemeClr val="lt1"/>
                          </a:solidFill>
                          <a:effectLst/>
                          <a:latin typeface="+mn-lt"/>
                          <a:ea typeface="+mn-ea"/>
                          <a:cs typeface="+mn-cs"/>
                        </a:rPr>
                        <a:t>Graphic organizers</a:t>
                      </a:r>
                    </a:p>
                    <a:p>
                      <a:pPr lvl="0"/>
                      <a:r>
                        <a:rPr lang="en-US" sz="2400" b="1" kern="1200" dirty="0">
                          <a:solidFill>
                            <a:schemeClr val="lt1"/>
                          </a:solidFill>
                          <a:effectLst/>
                          <a:latin typeface="+mn-lt"/>
                          <a:ea typeface="+mn-ea"/>
                          <a:cs typeface="+mn-cs"/>
                        </a:rPr>
                        <a:t>Conducting Research and Writing Reports</a:t>
                      </a:r>
                    </a:p>
                    <a:p>
                      <a:pPr lvl="0"/>
                      <a:r>
                        <a:rPr lang="en-US" sz="2400" b="1" kern="1200" dirty="0">
                          <a:solidFill>
                            <a:schemeClr val="lt1"/>
                          </a:solidFill>
                          <a:effectLst/>
                          <a:latin typeface="+mn-lt"/>
                          <a:ea typeface="+mn-ea"/>
                          <a:cs typeface="+mn-cs"/>
                        </a:rPr>
                        <a:t>Discussion Partners or Groups</a:t>
                      </a:r>
                    </a:p>
                    <a:p>
                      <a:pPr lvl="0"/>
                      <a:r>
                        <a:rPr lang="en-US" sz="2400" b="1" kern="1200" dirty="0">
                          <a:solidFill>
                            <a:schemeClr val="lt1"/>
                          </a:solidFill>
                          <a:effectLst/>
                          <a:latin typeface="+mn-lt"/>
                          <a:ea typeface="+mn-ea"/>
                          <a:cs typeface="+mn-cs"/>
                        </a:rPr>
                        <a:t>The list goes on</a:t>
                      </a:r>
                    </a:p>
                  </a:txBody>
                  <a:tcPr/>
                </a:tc>
                <a:extLst>
                  <a:ext uri="{0D108BD9-81ED-4DB2-BD59-A6C34878D82A}">
                    <a16:rowId xmlns:a16="http://schemas.microsoft.com/office/drawing/2014/main" val="2671311825"/>
                  </a:ext>
                </a:extLst>
              </a:tr>
            </a:tbl>
          </a:graphicData>
        </a:graphic>
      </p:graphicFrame>
      <p:pic>
        <p:nvPicPr>
          <p:cNvPr id="4" name="Picture 3">
            <a:extLst>
              <a:ext uri="{FF2B5EF4-FFF2-40B4-BE49-F238E27FC236}">
                <a16:creationId xmlns:a16="http://schemas.microsoft.com/office/drawing/2014/main" id="{49C60343-75C2-4F4A-88BA-7090E126B1D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4655" y="300038"/>
            <a:ext cx="540385" cy="685800"/>
          </a:xfrm>
          <a:prstGeom prst="rect">
            <a:avLst/>
          </a:prstGeom>
          <a:noFill/>
          <a:ln>
            <a:noFill/>
          </a:ln>
        </p:spPr>
      </p:pic>
    </p:spTree>
    <p:extLst>
      <p:ext uri="{BB962C8B-B14F-4D97-AF65-F5344CB8AC3E}">
        <p14:creationId xmlns:p14="http://schemas.microsoft.com/office/powerpoint/2010/main" val="8194881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B5F75-9352-4861-BB69-68EDACBCF08B}"/>
              </a:ext>
            </a:extLst>
          </p:cNvPr>
          <p:cNvSpPr>
            <a:spLocks noGrp="1"/>
          </p:cNvSpPr>
          <p:nvPr>
            <p:ph type="title"/>
          </p:nvPr>
        </p:nvSpPr>
        <p:spPr/>
        <p:txBody>
          <a:bodyPr/>
          <a:lstStyle/>
          <a:p>
            <a:r>
              <a:rPr lang="en-US" dirty="0"/>
              <a:t>Follow-up questions to assignment 1</a:t>
            </a:r>
          </a:p>
        </p:txBody>
      </p:sp>
      <p:sp>
        <p:nvSpPr>
          <p:cNvPr id="3" name="Content Placeholder 2">
            <a:extLst>
              <a:ext uri="{FF2B5EF4-FFF2-40B4-BE49-F238E27FC236}">
                <a16:creationId xmlns:a16="http://schemas.microsoft.com/office/drawing/2014/main" id="{55ECC714-8DE6-4E1B-A07A-6FAB240A8DC9}"/>
              </a:ext>
            </a:extLst>
          </p:cNvPr>
          <p:cNvSpPr>
            <a:spLocks noGrp="1"/>
          </p:cNvSpPr>
          <p:nvPr>
            <p:ph idx="1"/>
          </p:nvPr>
        </p:nvSpPr>
        <p:spPr/>
        <p:txBody>
          <a:bodyPr/>
          <a:lstStyle/>
          <a:p>
            <a:pPr marL="457200" indent="-457200">
              <a:buFont typeface="+mj-lt"/>
              <a:buAutoNum type="arabicPeriod"/>
            </a:pPr>
            <a:r>
              <a:rPr lang="en-US" dirty="0"/>
              <a:t>Classify the tools in assignment 1 into the three Authentic Assessment Models</a:t>
            </a:r>
          </a:p>
          <a:p>
            <a:pPr marL="457200" indent="-457200">
              <a:buFont typeface="+mj-lt"/>
              <a:buAutoNum type="arabicPeriod"/>
            </a:pPr>
            <a:r>
              <a:rPr lang="en-US" dirty="0"/>
              <a:t>Identity the tools that are useful for dual-mode universities in Nigeria and give reasons to support your perception.</a:t>
            </a:r>
          </a:p>
          <a:p>
            <a:pPr marL="457200" indent="-457200">
              <a:buFont typeface="+mj-lt"/>
              <a:buAutoNum type="arabicPeriod"/>
            </a:pPr>
            <a:r>
              <a:rPr lang="en-US" dirty="0"/>
              <a:t>Identify the tools that are NOT useful for dual-mode universities in Nigeria and give reasons for your perception.</a:t>
            </a:r>
          </a:p>
          <a:p>
            <a:pPr marL="457200" indent="-457200">
              <a:buFont typeface="+mj-lt"/>
              <a:buAutoNum type="arabicPeriod"/>
            </a:pPr>
            <a:r>
              <a:rPr lang="en-US" dirty="0"/>
              <a:t>Discuss your thoughts with your colleagues from the same discipline to critique and come-up with the discipline group final thoughts and submit tomorrow for review.</a:t>
            </a:r>
          </a:p>
        </p:txBody>
      </p:sp>
      <p:pic>
        <p:nvPicPr>
          <p:cNvPr id="5" name="Picture 4">
            <a:extLst>
              <a:ext uri="{FF2B5EF4-FFF2-40B4-BE49-F238E27FC236}">
                <a16:creationId xmlns:a16="http://schemas.microsoft.com/office/drawing/2014/main" id="{2E4BAADF-C0EB-824B-944E-D58B625945D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42888"/>
            <a:ext cx="540385" cy="685800"/>
          </a:xfrm>
          <a:prstGeom prst="rect">
            <a:avLst/>
          </a:prstGeom>
          <a:noFill/>
          <a:ln>
            <a:noFill/>
          </a:ln>
        </p:spPr>
      </p:pic>
    </p:spTree>
    <p:extLst>
      <p:ext uri="{BB962C8B-B14F-4D97-AF65-F5344CB8AC3E}">
        <p14:creationId xmlns:p14="http://schemas.microsoft.com/office/powerpoint/2010/main" val="2047326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A39D4-239E-47DD-B5D3-41BB8EE2F639}"/>
              </a:ext>
            </a:extLst>
          </p:cNvPr>
          <p:cNvSpPr>
            <a:spLocks noGrp="1"/>
          </p:cNvSpPr>
          <p:nvPr>
            <p:ph type="title"/>
          </p:nvPr>
        </p:nvSpPr>
        <p:spPr/>
        <p:txBody>
          <a:bodyPr/>
          <a:lstStyle/>
          <a:p>
            <a:pPr algn="ctr"/>
            <a:r>
              <a:rPr lang="en-US" dirty="0"/>
              <a:t>appreciation </a:t>
            </a:r>
          </a:p>
        </p:txBody>
      </p:sp>
      <p:sp>
        <p:nvSpPr>
          <p:cNvPr id="3" name="Content Placeholder 2">
            <a:extLst>
              <a:ext uri="{FF2B5EF4-FFF2-40B4-BE49-F238E27FC236}">
                <a16:creationId xmlns:a16="http://schemas.microsoft.com/office/drawing/2014/main" id="{2F7F6B6D-F84B-4591-BDC7-636931F27EC6}"/>
              </a:ext>
            </a:extLst>
          </p:cNvPr>
          <p:cNvSpPr>
            <a:spLocks noGrp="1"/>
          </p:cNvSpPr>
          <p:nvPr>
            <p:ph idx="1"/>
          </p:nvPr>
        </p:nvSpPr>
        <p:spPr/>
        <p:txBody>
          <a:bodyPr>
            <a:normAutofit/>
          </a:bodyPr>
          <a:lstStyle/>
          <a:p>
            <a:pPr marL="0" indent="0" algn="ctr">
              <a:buNone/>
            </a:pPr>
            <a:endParaRPr lang="en-US" sz="4000" dirty="0"/>
          </a:p>
          <a:p>
            <a:pPr marL="0" indent="0" algn="ctr">
              <a:buNone/>
            </a:pPr>
            <a:r>
              <a:rPr lang="en-US" sz="4000" dirty="0"/>
              <a:t>Thank you</a:t>
            </a:r>
          </a:p>
        </p:txBody>
      </p:sp>
    </p:spTree>
    <p:extLst>
      <p:ext uri="{BB962C8B-B14F-4D97-AF65-F5344CB8AC3E}">
        <p14:creationId xmlns:p14="http://schemas.microsoft.com/office/powerpoint/2010/main" val="1673255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53E9A-973C-D34A-A345-59BA7973DEC0}"/>
              </a:ext>
            </a:extLst>
          </p:cNvPr>
          <p:cNvSpPr>
            <a:spLocks noGrp="1"/>
          </p:cNvSpPr>
          <p:nvPr>
            <p:ph type="title"/>
          </p:nvPr>
        </p:nvSpPr>
        <p:spPr/>
        <p:txBody>
          <a:bodyPr/>
          <a:lstStyle/>
          <a:p>
            <a:r>
              <a:rPr lang="en-US" dirty="0">
                <a:latin typeface="Bookman Old Style" panose="02050604050505020204" pitchFamily="18" charset="0"/>
                <a:ea typeface="Calibri" panose="020F0502020204030204" pitchFamily="34" charset="0"/>
                <a:cs typeface="Times New Roman" panose="02020603050405020304" pitchFamily="18" charset="0"/>
              </a:rPr>
              <a:t>Effective Observation Guidelines</a:t>
            </a:r>
            <a:br>
              <a:rPr lang="en-US" dirty="0">
                <a:latin typeface="Bookman Old Style" panose="02050604050505020204" pitchFamily="18" charset="0"/>
                <a:ea typeface="Calibri" panose="020F0502020204030204" pitchFamily="34" charset="0"/>
                <a:cs typeface="Times New Roman" panose="02020603050405020304" pitchFamily="18" charset="0"/>
              </a:rPr>
            </a:br>
            <a:endParaRPr lang="en-NG" dirty="0"/>
          </a:p>
        </p:txBody>
      </p:sp>
      <p:sp>
        <p:nvSpPr>
          <p:cNvPr id="3" name="Content Placeholder 2">
            <a:extLst>
              <a:ext uri="{FF2B5EF4-FFF2-40B4-BE49-F238E27FC236}">
                <a16:creationId xmlns:a16="http://schemas.microsoft.com/office/drawing/2014/main" id="{D4A84FD1-D825-664D-A2A5-0A3E6A9E82D4}"/>
              </a:ext>
            </a:extLst>
          </p:cNvPr>
          <p:cNvSpPr>
            <a:spLocks noGrp="1"/>
          </p:cNvSpPr>
          <p:nvPr>
            <p:ph idx="1"/>
          </p:nvPr>
        </p:nvSpPr>
        <p:spPr/>
        <p:txBody>
          <a:bodyPr/>
          <a:lstStyle/>
          <a:p>
            <a:pPr marR="0" lvl="0" algn="just">
              <a:lnSpc>
                <a:spcPct val="107000"/>
              </a:lnSpc>
              <a:spcBef>
                <a:spcPts val="0"/>
              </a:spcBef>
              <a:spcAft>
                <a:spcPts val="0"/>
              </a:spcAft>
            </a:pPr>
            <a:r>
              <a:rPr lang="en-US" dirty="0">
                <a:latin typeface="Bookman Old Style" panose="02050604050505020204" pitchFamily="18" charset="0"/>
                <a:ea typeface="Calibri" panose="020F0502020204030204" pitchFamily="34" charset="0"/>
                <a:cs typeface="Times New Roman" panose="02020603050405020304" pitchFamily="18" charset="0"/>
              </a:rPr>
              <a:t>Observe not only one but all the students.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R="0" lvl="0" algn="just">
              <a:lnSpc>
                <a:spcPct val="107000"/>
              </a:lnSpc>
              <a:spcBef>
                <a:spcPts val="0"/>
              </a:spcBef>
              <a:spcAft>
                <a:spcPts val="0"/>
              </a:spcAft>
            </a:pPr>
            <a:r>
              <a:rPr lang="en-US" dirty="0">
                <a:latin typeface="Bookman Old Style" panose="02050604050505020204" pitchFamily="18" charset="0"/>
                <a:ea typeface="Calibri" panose="020F0502020204030204" pitchFamily="34" charset="0"/>
                <a:cs typeface="Times New Roman" panose="02020603050405020304" pitchFamily="18" charset="0"/>
              </a:rPr>
              <a:t>Observation must be frequent and regular.</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pPr>
            <a:r>
              <a:rPr lang="en-US" dirty="0">
                <a:latin typeface="Bookman Old Style" panose="02050604050505020204" pitchFamily="18" charset="0"/>
                <a:ea typeface="Calibri" panose="020F0502020204030204" pitchFamily="34" charset="0"/>
                <a:cs typeface="Times New Roman" panose="02020603050405020304" pitchFamily="18" charset="0"/>
              </a:rPr>
              <a:t>Observation must be recorded in writing.</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pPr>
            <a:r>
              <a:rPr lang="en-US" dirty="0">
                <a:latin typeface="Bookman Old Style" panose="02050604050505020204" pitchFamily="18" charset="0"/>
                <a:ea typeface="Calibri" panose="020F0502020204030204" pitchFamily="34" charset="0"/>
                <a:cs typeface="Times New Roman" panose="02020603050405020304" pitchFamily="18" charset="0"/>
              </a:rPr>
              <a:t>Observation should cover both routine and exceptional occurrences.</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r>
              <a:rPr lang="en-US" dirty="0">
                <a:latin typeface="Bookman Old Style" panose="02050604050505020204" pitchFamily="18" charset="0"/>
                <a:ea typeface="Calibri" panose="020F0502020204030204" pitchFamily="34" charset="0"/>
                <a:cs typeface="Times New Roman" panose="02020603050405020304" pitchFamily="18" charset="0"/>
              </a:rPr>
              <a:t>Reliability of observation records is enhanced if multiple observations are gathered and synthesized.</a:t>
            </a:r>
          </a:p>
          <a:p>
            <a:pPr marL="0" marR="0" lvl="0" indent="0" algn="r">
              <a:lnSpc>
                <a:spcPct val="107000"/>
              </a:lnSpc>
              <a:spcBef>
                <a:spcPts val="0"/>
              </a:spcBef>
              <a:spcAft>
                <a:spcPts val="800"/>
              </a:spcAft>
              <a:buNone/>
            </a:pPr>
            <a:r>
              <a:rPr lang="en-US" dirty="0">
                <a:latin typeface="Bookman Old Style" panose="02050604050505020204" pitchFamily="18" charset="0"/>
                <a:ea typeface="Calibri" panose="020F0502020204030204" pitchFamily="34" charset="0"/>
                <a:cs typeface="Times New Roman" panose="02020603050405020304" pitchFamily="18" charset="0"/>
              </a:rPr>
              <a:t>(Hart,1994)</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NG" dirty="0"/>
          </a:p>
        </p:txBody>
      </p:sp>
      <p:pic>
        <p:nvPicPr>
          <p:cNvPr id="5" name="Picture 4">
            <a:extLst>
              <a:ext uri="{FF2B5EF4-FFF2-40B4-BE49-F238E27FC236}">
                <a16:creationId xmlns:a16="http://schemas.microsoft.com/office/drawing/2014/main" id="{B6874F3C-E9C7-EC4D-8367-22E1BD069D7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5120" y="430834"/>
            <a:ext cx="588899" cy="747369"/>
          </a:xfrm>
          <a:prstGeom prst="rect">
            <a:avLst/>
          </a:prstGeom>
          <a:noFill/>
          <a:ln>
            <a:noFill/>
          </a:ln>
        </p:spPr>
      </p:pic>
    </p:spTree>
    <p:extLst>
      <p:ext uri="{BB962C8B-B14F-4D97-AF65-F5344CB8AC3E}">
        <p14:creationId xmlns:p14="http://schemas.microsoft.com/office/powerpoint/2010/main" val="400709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5B3EF-8672-2546-AFDB-A0D46843B323}"/>
              </a:ext>
            </a:extLst>
          </p:cNvPr>
          <p:cNvSpPr>
            <a:spLocks noGrp="1"/>
          </p:cNvSpPr>
          <p:nvPr>
            <p:ph type="title"/>
          </p:nvPr>
        </p:nvSpPr>
        <p:spPr>
          <a:xfrm>
            <a:off x="1451579" y="583895"/>
            <a:ext cx="9603275" cy="1269860"/>
          </a:xfrm>
        </p:spPr>
        <p:txBody>
          <a:bodyPr>
            <a:normAutofit/>
          </a:bodyPr>
          <a:lstStyle/>
          <a:p>
            <a:br>
              <a:rPr lang="en-US" dirty="0"/>
            </a:br>
            <a:r>
              <a:rPr lang="en-US" dirty="0"/>
              <a:t>The performance sample model</a:t>
            </a:r>
            <a:endParaRPr lang="en-NG" dirty="0"/>
          </a:p>
        </p:txBody>
      </p:sp>
      <p:sp>
        <p:nvSpPr>
          <p:cNvPr id="3" name="Content Placeholder 2">
            <a:extLst>
              <a:ext uri="{FF2B5EF4-FFF2-40B4-BE49-F238E27FC236}">
                <a16:creationId xmlns:a16="http://schemas.microsoft.com/office/drawing/2014/main" id="{43C9673E-6517-3E43-B250-28B06D56097D}"/>
              </a:ext>
            </a:extLst>
          </p:cNvPr>
          <p:cNvSpPr>
            <a:spLocks noGrp="1"/>
          </p:cNvSpPr>
          <p:nvPr>
            <p:ph idx="1"/>
          </p:nvPr>
        </p:nvSpPr>
        <p:spPr>
          <a:xfrm>
            <a:off x="1451579" y="1853755"/>
            <a:ext cx="9603275" cy="3899345"/>
          </a:xfrm>
        </p:spPr>
        <p:txBody>
          <a:bodyPr>
            <a:normAutofit/>
          </a:bodyPr>
          <a:lstStyle/>
          <a:p>
            <a:pPr algn="just">
              <a:lnSpc>
                <a:spcPct val="107000"/>
              </a:lnSpc>
              <a:spcBef>
                <a:spcPts val="0"/>
              </a:spcBef>
            </a:pPr>
            <a:r>
              <a:rPr lang="en-US" sz="2600" dirty="0">
                <a:latin typeface="Bookman Old Style" panose="02050604050505020204" pitchFamily="18" charset="0"/>
                <a:ea typeface="Calibri" panose="020F0502020204030204" pitchFamily="34" charset="0"/>
                <a:cs typeface="Times New Roman" panose="02020603050405020304" pitchFamily="18" charset="0"/>
              </a:rPr>
              <a:t>This model </a:t>
            </a: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involves tangible results that demonstrates students’ achievements.</a:t>
            </a:r>
            <a:endParaRPr lang="en-US" sz="2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pPr>
            <a:r>
              <a:rPr lang="en-US" sz="2600" dirty="0">
                <a:latin typeface="Calibri" panose="020F0502020204030204" pitchFamily="34" charset="0"/>
                <a:ea typeface="Calibri" panose="020F0502020204030204" pitchFamily="34" charset="0"/>
                <a:cs typeface="Times New Roman" panose="02020603050405020304" pitchFamily="18" charset="0"/>
              </a:rPr>
              <a:t>I</a:t>
            </a:r>
            <a:r>
              <a:rPr lang="en-US" sz="2600" dirty="0">
                <a:latin typeface="Bookman Old Style" panose="02050604050505020204" pitchFamily="18" charset="0"/>
                <a:ea typeface="Calibri" panose="020F0502020204030204" pitchFamily="34" charset="0"/>
                <a:cs typeface="Times New Roman" panose="02020603050405020304" pitchFamily="18" charset="0"/>
              </a:rPr>
              <a:t>n this model </a:t>
            </a: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the teacher or educator assesses the students’ performance or the product.</a:t>
            </a:r>
          </a:p>
          <a:p>
            <a:pPr algn="just">
              <a:lnSpc>
                <a:spcPct val="107000"/>
              </a:lnSpc>
              <a:spcBef>
                <a:spcPts val="0"/>
              </a:spcBef>
            </a:pPr>
            <a:r>
              <a:rPr lang="en-US" sz="2600" dirty="0">
                <a:latin typeface="Bookman Old Style" panose="02050604050505020204" pitchFamily="18" charset="0"/>
                <a:ea typeface="Calibri" panose="020F0502020204030204" pitchFamily="34" charset="0"/>
                <a:cs typeface="Times New Roman" panose="02020603050405020304" pitchFamily="18" charset="0"/>
              </a:rPr>
              <a:t>The </a:t>
            </a: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teacher requires the students to submit their portfolios after a period of time say the semester or a year.</a:t>
            </a:r>
          </a:p>
          <a:p>
            <a:pPr algn="just">
              <a:lnSpc>
                <a:spcPct val="107000"/>
              </a:lnSpc>
              <a:spcBef>
                <a:spcPts val="0"/>
              </a:spcBef>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The teacher rates the student/s based on actual performance sample submitted in the form of a portfolio.</a:t>
            </a:r>
            <a:endParaRPr lang="en-NG" dirty="0"/>
          </a:p>
        </p:txBody>
      </p:sp>
      <p:pic>
        <p:nvPicPr>
          <p:cNvPr id="4" name="Picture 3">
            <a:extLst>
              <a:ext uri="{FF2B5EF4-FFF2-40B4-BE49-F238E27FC236}">
                <a16:creationId xmlns:a16="http://schemas.microsoft.com/office/drawing/2014/main" id="{16253E3A-6A7E-A14E-B7FD-05219B8932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7197" y="583895"/>
            <a:ext cx="610066" cy="685800"/>
          </a:xfrm>
          <a:prstGeom prst="rect">
            <a:avLst/>
          </a:prstGeom>
          <a:noFill/>
          <a:ln>
            <a:noFill/>
          </a:ln>
        </p:spPr>
      </p:pic>
    </p:spTree>
    <p:extLst>
      <p:ext uri="{BB962C8B-B14F-4D97-AF65-F5344CB8AC3E}">
        <p14:creationId xmlns:p14="http://schemas.microsoft.com/office/powerpoint/2010/main" val="320158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158CE-36A8-D54F-80D7-C085B90E8471}"/>
              </a:ext>
            </a:extLst>
          </p:cNvPr>
          <p:cNvSpPr>
            <a:spLocks noGrp="1"/>
          </p:cNvSpPr>
          <p:nvPr>
            <p:ph type="title"/>
          </p:nvPr>
        </p:nvSpPr>
        <p:spPr>
          <a:xfrm>
            <a:off x="1451579" y="407625"/>
            <a:ext cx="9603275" cy="1446130"/>
          </a:xfrm>
        </p:spPr>
        <p:txBody>
          <a:bodyPr/>
          <a:lstStyle/>
          <a:p>
            <a:br>
              <a:rPr lang="en-US" dirty="0"/>
            </a:br>
            <a:r>
              <a:rPr lang="en-US" dirty="0"/>
              <a:t>The actual performance  model</a:t>
            </a:r>
            <a:endParaRPr lang="en-NG" dirty="0"/>
          </a:p>
        </p:txBody>
      </p:sp>
      <p:sp>
        <p:nvSpPr>
          <p:cNvPr id="3" name="Content Placeholder 2">
            <a:extLst>
              <a:ext uri="{FF2B5EF4-FFF2-40B4-BE49-F238E27FC236}">
                <a16:creationId xmlns:a16="http://schemas.microsoft.com/office/drawing/2014/main" id="{A9B585F9-42DD-8040-8362-2537240C23B1}"/>
              </a:ext>
            </a:extLst>
          </p:cNvPr>
          <p:cNvSpPr>
            <a:spLocks noGrp="1"/>
          </p:cNvSpPr>
          <p:nvPr>
            <p:ph idx="1"/>
          </p:nvPr>
        </p:nvSpPr>
        <p:spPr>
          <a:xfrm>
            <a:off x="1299991" y="2015732"/>
            <a:ext cx="9754864" cy="4065579"/>
          </a:xfrm>
        </p:spPr>
        <p:txBody>
          <a:bodyPr/>
          <a:lstStyle/>
          <a:p>
            <a:pPr marL="571500" indent="-342900" algn="just">
              <a:lnSpc>
                <a:spcPct val="107000"/>
              </a:lnSpc>
              <a:spcBef>
                <a:spcPts val="0"/>
              </a:spcBef>
            </a:pPr>
            <a:r>
              <a:rPr lang="en-US" sz="2800" dirty="0">
                <a:latin typeface="Bookman Old Style" panose="02050604050505020204" pitchFamily="18" charset="0"/>
                <a:ea typeface="Calibri" panose="020F0502020204030204" pitchFamily="34" charset="0"/>
                <a:cs typeface="Times New Roman" panose="02020603050405020304" pitchFamily="18" charset="0"/>
              </a:rPr>
              <a:t>T</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his authentic assessment model is used to test and measure students’ performance at a specific place and time.</a:t>
            </a:r>
          </a:p>
          <a:p>
            <a:pPr marL="1028700" lvl="1" indent="-342900" algn="just">
              <a:lnSpc>
                <a:spcPct val="107000"/>
              </a:lnSpc>
              <a:spcBef>
                <a:spcPts val="0"/>
              </a:spcBef>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 teacher can assess the students by conducting actual performance such as singing, dancing, teaching or </a:t>
            </a:r>
            <a:r>
              <a:rPr lang="en-US" sz="2400" dirty="0">
                <a:latin typeface="Bookman Old Style" panose="02050604050505020204" pitchFamily="18" charset="0"/>
                <a:ea typeface="Calibri" panose="020F0502020204030204" pitchFamily="34" charset="0"/>
                <a:cs typeface="Times New Roman" panose="02020603050405020304" pitchFamily="18" charset="0"/>
              </a:rPr>
              <a:t>staging a drama/</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acting etc.</a:t>
            </a:r>
          </a:p>
          <a:p>
            <a:pPr marL="1028700" lvl="1" indent="-342900" algn="just">
              <a:lnSpc>
                <a:spcPct val="107000"/>
              </a:lnSpc>
              <a:spcBef>
                <a:spcPts val="0"/>
              </a:spcBef>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Can also be used by the teacher to determine the behavior of the student during the performance.</a:t>
            </a:r>
          </a:p>
          <a:p>
            <a:pPr marL="0" indent="0">
              <a:buNone/>
            </a:pPr>
            <a:endParaRPr lang="en-NG" dirty="0"/>
          </a:p>
        </p:txBody>
      </p:sp>
      <p:pic>
        <p:nvPicPr>
          <p:cNvPr id="5" name="Picture 4">
            <a:extLst>
              <a:ext uri="{FF2B5EF4-FFF2-40B4-BE49-F238E27FC236}">
                <a16:creationId xmlns:a16="http://schemas.microsoft.com/office/drawing/2014/main" id="{5CEE6D2F-C519-094C-B57C-F9CC302F429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7175" y="273660"/>
            <a:ext cx="540385" cy="685800"/>
          </a:xfrm>
          <a:prstGeom prst="rect">
            <a:avLst/>
          </a:prstGeom>
          <a:noFill/>
          <a:ln>
            <a:noFill/>
          </a:ln>
        </p:spPr>
      </p:pic>
    </p:spTree>
    <p:extLst>
      <p:ext uri="{BB962C8B-B14F-4D97-AF65-F5344CB8AC3E}">
        <p14:creationId xmlns:p14="http://schemas.microsoft.com/office/powerpoint/2010/main" val="146067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4E80F-37DE-AC44-8B50-2675D68BD7E6}"/>
              </a:ext>
            </a:extLst>
          </p:cNvPr>
          <p:cNvSpPr>
            <a:spLocks noGrp="1"/>
          </p:cNvSpPr>
          <p:nvPr>
            <p:ph type="title"/>
          </p:nvPr>
        </p:nvSpPr>
        <p:spPr/>
        <p:txBody>
          <a:bodyPr/>
          <a:lstStyle/>
          <a:p>
            <a:r>
              <a:rPr lang="en-US" b="1" dirty="0"/>
              <a:t>Tools used in observation Model (1)</a:t>
            </a:r>
            <a:endParaRPr lang="en-NG" b="1" dirty="0"/>
          </a:p>
        </p:txBody>
      </p:sp>
      <p:sp>
        <p:nvSpPr>
          <p:cNvPr id="3" name="Content Placeholder 2">
            <a:extLst>
              <a:ext uri="{FF2B5EF4-FFF2-40B4-BE49-F238E27FC236}">
                <a16:creationId xmlns:a16="http://schemas.microsoft.com/office/drawing/2014/main" id="{5CE51038-D6EC-8E4D-89E3-CAAD10EC862A}"/>
              </a:ext>
            </a:extLst>
          </p:cNvPr>
          <p:cNvSpPr>
            <a:spLocks noGrp="1"/>
          </p:cNvSpPr>
          <p:nvPr>
            <p:ph idx="1"/>
          </p:nvPr>
        </p:nvSpPr>
        <p:spPr>
          <a:xfrm>
            <a:off x="1451579" y="2015732"/>
            <a:ext cx="10314435" cy="4037749"/>
          </a:xfrm>
        </p:spPr>
        <p:txBody>
          <a:bodyPr/>
          <a:lstStyle/>
          <a:p>
            <a:pPr marL="0" indent="0">
              <a:buNone/>
            </a:pPr>
            <a:endParaRPr lang="en-US" sz="2800" dirty="0">
              <a:effectLst/>
              <a:latin typeface="Bookman Old Style" panose="02050604050505020204" pitchFamily="18" charset="0"/>
              <a:ea typeface="Calibri" panose="020F0502020204030204" pitchFamily="34" charset="0"/>
              <a:cs typeface="Times New Roman" panose="02020603050405020304" pitchFamily="18" charset="0"/>
            </a:endParaRPr>
          </a:p>
          <a:p>
            <a:pPr marL="0" indent="0">
              <a:buNone/>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Developmental Checklist – this is an observation tool which requires the teacher recorder to describe the traits or learning behaviors being assessed. </a:t>
            </a:r>
          </a:p>
          <a:p>
            <a:pPr marL="0" indent="0">
              <a:buNone/>
            </a:pPr>
            <a:endParaRPr lang="en-US" sz="1000" dirty="0">
              <a:effectLst/>
              <a:latin typeface="Bookman Old Style" panose="02050604050505020204" pitchFamily="18" charset="0"/>
              <a:ea typeface="Calibri" panose="020F0502020204030204" pitchFamily="34" charset="0"/>
              <a:cs typeface="Times New Roman" panose="02020603050405020304" pitchFamily="18" charset="0"/>
            </a:endParaRPr>
          </a:p>
          <a:p>
            <a:pPr marL="0" indent="0">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latin typeface="Bookman Old Style" panose="02050604050505020204" pitchFamily="18" charset="0"/>
              <a:ea typeface="Calibri" panose="020F0502020204030204" pitchFamily="34" charset="0"/>
              <a:cs typeface="Times New Roman" panose="02020603050405020304" pitchFamily="18" charset="0"/>
            </a:endParaRPr>
          </a:p>
          <a:p>
            <a:endParaRPr lang="en-US" sz="1800" dirty="0">
              <a:effectLst/>
              <a:latin typeface="Bookman Old Style" panose="02050604050505020204" pitchFamily="18" charset="0"/>
              <a:ea typeface="Calibri" panose="020F0502020204030204" pitchFamily="34" charset="0"/>
              <a:cs typeface="Times New Roman" panose="02020603050405020304" pitchFamily="18" charset="0"/>
            </a:endParaRP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NG" dirty="0"/>
          </a:p>
        </p:txBody>
      </p:sp>
      <p:pic>
        <p:nvPicPr>
          <p:cNvPr id="5" name="Picture 4">
            <a:extLst>
              <a:ext uri="{FF2B5EF4-FFF2-40B4-BE49-F238E27FC236}">
                <a16:creationId xmlns:a16="http://schemas.microsoft.com/office/drawing/2014/main" id="{A1B81495-65B9-1B4E-A13A-B098CD6C6B1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4287"/>
            <a:ext cx="540385" cy="685800"/>
          </a:xfrm>
          <a:prstGeom prst="rect">
            <a:avLst/>
          </a:prstGeom>
          <a:noFill/>
          <a:ln>
            <a:noFill/>
          </a:ln>
        </p:spPr>
      </p:pic>
    </p:spTree>
    <p:extLst>
      <p:ext uri="{BB962C8B-B14F-4D97-AF65-F5344CB8AC3E}">
        <p14:creationId xmlns:p14="http://schemas.microsoft.com/office/powerpoint/2010/main" val="2587817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386E0-29FD-4550-943A-CCC301F28154}"/>
              </a:ext>
            </a:extLst>
          </p:cNvPr>
          <p:cNvSpPr>
            <a:spLocks noGrp="1"/>
          </p:cNvSpPr>
          <p:nvPr>
            <p:ph type="title"/>
          </p:nvPr>
        </p:nvSpPr>
        <p:spPr>
          <a:xfrm>
            <a:off x="1" y="176270"/>
            <a:ext cx="12074486" cy="1677484"/>
          </a:xfrm>
        </p:spPr>
        <p:txBody>
          <a:bodyPr>
            <a:normAutofit fontScale="90000"/>
          </a:bodyPr>
          <a:lstStyle/>
          <a:p>
            <a:pPr marL="914400" marR="0" algn="ctr">
              <a:lnSpc>
                <a:spcPct val="107000"/>
              </a:lnSpc>
              <a:spcBef>
                <a:spcPts val="0"/>
              </a:spcBef>
              <a:spcAft>
                <a:spcPts val="0"/>
              </a:spcAft>
            </a:pPr>
            <a:r>
              <a:rPr lang="en-US" sz="3100" b="1" dirty="0">
                <a:effectLst/>
                <a:latin typeface="Bookman Old Style" panose="02050604050505020204" pitchFamily="18" charset="0"/>
                <a:ea typeface="Calibri" panose="020F0502020204030204" pitchFamily="34" charset="0"/>
                <a:cs typeface="Times New Roman" panose="02020603050405020304" pitchFamily="18" charset="0"/>
              </a:rPr>
              <a:t>Example of individual developmental CHECKLIST: checklist</a:t>
            </a:r>
            <a:br>
              <a:rPr lang="en-US" sz="3600" b="1" dirty="0">
                <a:effectLst/>
                <a:latin typeface="Bookman Old Style" panose="02050604050505020204" pitchFamily="18" charset="0"/>
                <a:ea typeface="Calibri" panose="020F0502020204030204" pitchFamily="34" charset="0"/>
                <a:cs typeface="Times New Roman" panose="02020603050405020304" pitchFamily="18" charset="0"/>
              </a:rPr>
            </a:br>
            <a:r>
              <a:rPr lang="en-US" sz="3100" b="1" dirty="0">
                <a:effectLst/>
                <a:latin typeface="Bookman Old Style" panose="02050604050505020204" pitchFamily="18" charset="0"/>
                <a:ea typeface="Calibri" panose="020F0502020204030204" pitchFamily="34" charset="0"/>
                <a:cs typeface="Times New Roman" panose="02020603050405020304" pitchFamily="18" charset="0"/>
              </a:rPr>
              <a:t>Teacher: ………………..</a:t>
            </a:r>
            <a:r>
              <a:rPr lang="en-US" sz="3600" b="1" dirty="0">
                <a:effectLst/>
                <a:latin typeface="Bookman Old Style" panose="02050604050505020204" pitchFamily="18" charset="0"/>
                <a:ea typeface="Calibri" panose="020F0502020204030204" pitchFamily="34" charset="0"/>
                <a:cs typeface="Times New Roman" panose="02020603050405020304" pitchFamily="18" charset="0"/>
              </a:rPr>
              <a:t>Date: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graphicFrame>
        <p:nvGraphicFramePr>
          <p:cNvPr id="4" name="Table 4">
            <a:extLst>
              <a:ext uri="{FF2B5EF4-FFF2-40B4-BE49-F238E27FC236}">
                <a16:creationId xmlns:a16="http://schemas.microsoft.com/office/drawing/2014/main" id="{877B6C52-0A4B-4706-8576-686C90D23D51}"/>
              </a:ext>
            </a:extLst>
          </p:cNvPr>
          <p:cNvGraphicFramePr>
            <a:graphicFrameLocks noGrp="1"/>
          </p:cNvGraphicFramePr>
          <p:nvPr>
            <p:ph idx="1"/>
            <p:extLst>
              <p:ext uri="{D42A27DB-BD31-4B8C-83A1-F6EECF244321}">
                <p14:modId xmlns:p14="http://schemas.microsoft.com/office/powerpoint/2010/main" val="264834037"/>
              </p:ext>
            </p:extLst>
          </p:nvPr>
        </p:nvGraphicFramePr>
        <p:xfrm>
          <a:off x="1322024" y="2016125"/>
          <a:ext cx="9733326" cy="3668580"/>
        </p:xfrm>
        <a:graphic>
          <a:graphicData uri="http://schemas.openxmlformats.org/drawingml/2006/table">
            <a:tbl>
              <a:tblPr firstRow="1" bandRow="1">
                <a:tableStyleId>{5C22544A-7EE6-4342-B048-85BDC9FD1C3A}</a:tableStyleId>
              </a:tblPr>
              <a:tblGrid>
                <a:gridCol w="5277080">
                  <a:extLst>
                    <a:ext uri="{9D8B030D-6E8A-4147-A177-3AD203B41FA5}">
                      <a16:colId xmlns:a16="http://schemas.microsoft.com/office/drawing/2014/main" val="855036353"/>
                    </a:ext>
                  </a:extLst>
                </a:gridCol>
                <a:gridCol w="2137272">
                  <a:extLst>
                    <a:ext uri="{9D8B030D-6E8A-4147-A177-3AD203B41FA5}">
                      <a16:colId xmlns:a16="http://schemas.microsoft.com/office/drawing/2014/main" val="1696012866"/>
                    </a:ext>
                  </a:extLst>
                </a:gridCol>
                <a:gridCol w="2318974">
                  <a:extLst>
                    <a:ext uri="{9D8B030D-6E8A-4147-A177-3AD203B41FA5}">
                      <a16:colId xmlns:a16="http://schemas.microsoft.com/office/drawing/2014/main" val="233937620"/>
                    </a:ext>
                  </a:extLst>
                </a:gridCol>
              </a:tblGrid>
              <a:tr h="437391">
                <a:tc>
                  <a:txBody>
                    <a:bodyPr/>
                    <a:lstStyle/>
                    <a:p>
                      <a:pPr marL="0" marR="0">
                        <a:lnSpc>
                          <a:spcPct val="107000"/>
                        </a:lnSpc>
                        <a:spcBef>
                          <a:spcPts val="0"/>
                        </a:spcBef>
                        <a:spcAft>
                          <a:spcPts val="0"/>
                        </a:spcAft>
                      </a:pPr>
                      <a:r>
                        <a:rPr lang="en-US" sz="2400" b="0" dirty="0">
                          <a:effectLst/>
                          <a:latin typeface="Bookman Old Style" panose="02050604050505020204" pitchFamily="18" charset="0"/>
                          <a:ea typeface="Calibri" panose="020F0502020204030204" pitchFamily="34" charset="0"/>
                          <a:cs typeface="Times New Roman" panose="02020603050405020304" pitchFamily="18" charset="0"/>
                        </a:rPr>
                        <a:t>Expectation</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b="0">
                          <a:effectLst/>
                          <a:latin typeface="Bookman Old Style" panose="02050604050505020204" pitchFamily="18" charset="0"/>
                          <a:ea typeface="Calibri" panose="020F0502020204030204" pitchFamily="34" charset="0"/>
                          <a:cs typeface="Times New Roman" panose="02020603050405020304" pitchFamily="18" charset="0"/>
                        </a:rPr>
                        <a:t>Rating</a:t>
                      </a:r>
                      <a:endParaRPr lang="en-US"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b="0" dirty="0">
                          <a:effectLst/>
                          <a:latin typeface="Bookman Old Style" panose="02050604050505020204" pitchFamily="18" charset="0"/>
                          <a:ea typeface="Calibri" panose="020F0502020204030204" pitchFamily="34" charset="0"/>
                          <a:cs typeface="Times New Roman" panose="02020603050405020304" pitchFamily="18" charset="0"/>
                        </a:rPr>
                        <a:t>Comments</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9789919"/>
                  </a:ext>
                </a:extLst>
              </a:tr>
              <a:tr h="897988">
                <a:tc>
                  <a:txBody>
                    <a:bodyPr/>
                    <a:lstStyle/>
                    <a:p>
                      <a:pPr marL="0" marR="0">
                        <a:lnSpc>
                          <a:spcPct val="107000"/>
                        </a:lnSpc>
                        <a:spcBef>
                          <a:spcPts val="0"/>
                        </a:spcBef>
                        <a:spcAft>
                          <a:spcPts val="0"/>
                        </a:spcAft>
                      </a:pPr>
                      <a:r>
                        <a:rPr lang="en-US" sz="2400" b="0" dirty="0">
                          <a:effectLst/>
                          <a:latin typeface="Bookman Old Style" panose="02050604050505020204" pitchFamily="18" charset="0"/>
                          <a:ea typeface="Calibri" panose="020F0502020204030204" pitchFamily="34" charset="0"/>
                          <a:cs typeface="Times New Roman" panose="02020603050405020304" pitchFamily="18" charset="0"/>
                        </a:rPr>
                        <a:t>Teacher has positive expectation for all students.</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400" b="0"/>
                    </a:p>
                  </a:txBody>
                  <a:tcPr/>
                </a:tc>
                <a:tc>
                  <a:txBody>
                    <a:bodyPr/>
                    <a:lstStyle/>
                    <a:p>
                      <a:endParaRPr lang="en-US" sz="2400" b="0"/>
                    </a:p>
                  </a:txBody>
                  <a:tcPr/>
                </a:tc>
                <a:extLst>
                  <a:ext uri="{0D108BD9-81ED-4DB2-BD59-A6C34878D82A}">
                    <a16:rowId xmlns:a16="http://schemas.microsoft.com/office/drawing/2014/main" val="1679469853"/>
                  </a:ext>
                </a:extLst>
              </a:tr>
              <a:tr h="897988">
                <a:tc>
                  <a:txBody>
                    <a:bodyPr/>
                    <a:lstStyle/>
                    <a:p>
                      <a:pPr marL="0" marR="0">
                        <a:lnSpc>
                          <a:spcPct val="107000"/>
                        </a:lnSpc>
                        <a:spcBef>
                          <a:spcPts val="0"/>
                        </a:spcBef>
                        <a:spcAft>
                          <a:spcPts val="0"/>
                        </a:spcAft>
                      </a:pPr>
                      <a:r>
                        <a:rPr lang="en-US" sz="2400" b="0">
                          <a:effectLst/>
                          <a:latin typeface="Bookman Old Style" panose="02050604050505020204" pitchFamily="18" charset="0"/>
                          <a:ea typeface="Calibri" panose="020F0502020204030204" pitchFamily="34" charset="0"/>
                          <a:cs typeface="Times New Roman" panose="02020603050405020304" pitchFamily="18" charset="0"/>
                        </a:rPr>
                        <a:t>Teacher greets students at the door to welcome them to class.</a:t>
                      </a:r>
                      <a:endParaRPr lang="en-US"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400" b="0"/>
                    </a:p>
                  </a:txBody>
                  <a:tcPr/>
                </a:tc>
                <a:tc>
                  <a:txBody>
                    <a:bodyPr/>
                    <a:lstStyle/>
                    <a:p>
                      <a:endParaRPr lang="en-US" sz="2400" b="0"/>
                    </a:p>
                  </a:txBody>
                  <a:tcPr/>
                </a:tc>
                <a:extLst>
                  <a:ext uri="{0D108BD9-81ED-4DB2-BD59-A6C34878D82A}">
                    <a16:rowId xmlns:a16="http://schemas.microsoft.com/office/drawing/2014/main" val="3687096577"/>
                  </a:ext>
                </a:extLst>
              </a:tr>
              <a:tr h="537225">
                <a:tc>
                  <a:txBody>
                    <a:bodyPr/>
                    <a:lstStyle/>
                    <a:p>
                      <a:pPr marL="0" marR="0">
                        <a:lnSpc>
                          <a:spcPct val="107000"/>
                        </a:lnSpc>
                        <a:spcBef>
                          <a:spcPts val="0"/>
                        </a:spcBef>
                        <a:spcAft>
                          <a:spcPts val="0"/>
                        </a:spcAft>
                      </a:pPr>
                      <a:r>
                        <a:rPr lang="en-US" sz="2400" b="0">
                          <a:effectLst/>
                          <a:latin typeface="Bookman Old Style" panose="02050604050505020204" pitchFamily="18" charset="0"/>
                          <a:ea typeface="Calibri" panose="020F0502020204030204" pitchFamily="34" charset="0"/>
                          <a:cs typeface="Times New Roman" panose="02020603050405020304" pitchFamily="18" charset="0"/>
                        </a:rPr>
                        <a:t>Beginning of class is located…</a:t>
                      </a:r>
                      <a:endParaRPr lang="en-US"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400" b="0"/>
                    </a:p>
                  </a:txBody>
                  <a:tcPr/>
                </a:tc>
                <a:tc>
                  <a:txBody>
                    <a:bodyPr/>
                    <a:lstStyle/>
                    <a:p>
                      <a:endParaRPr lang="en-US" sz="2400" b="0"/>
                    </a:p>
                  </a:txBody>
                  <a:tcPr/>
                </a:tc>
                <a:extLst>
                  <a:ext uri="{0D108BD9-81ED-4DB2-BD59-A6C34878D82A}">
                    <a16:rowId xmlns:a16="http://schemas.microsoft.com/office/drawing/2014/main" val="3182809182"/>
                  </a:ext>
                </a:extLst>
              </a:tr>
              <a:tr h="897988">
                <a:tc>
                  <a:txBody>
                    <a:bodyPr/>
                    <a:lstStyle/>
                    <a:p>
                      <a:pPr marL="0" marR="0">
                        <a:lnSpc>
                          <a:spcPct val="107000"/>
                        </a:lnSpc>
                        <a:spcBef>
                          <a:spcPts val="0"/>
                        </a:spcBef>
                        <a:spcAft>
                          <a:spcPts val="0"/>
                        </a:spcAft>
                      </a:pPr>
                      <a:r>
                        <a:rPr lang="en-US" sz="2400" b="0" dirty="0">
                          <a:effectLst/>
                          <a:latin typeface="Bookman Old Style" panose="02050604050505020204" pitchFamily="18" charset="0"/>
                          <a:ea typeface="Calibri" panose="020F0502020204030204" pitchFamily="34" charset="0"/>
                          <a:cs typeface="Times New Roman" panose="02020603050405020304" pitchFamily="18" charset="0"/>
                        </a:rPr>
                        <a:t>Other factors traits to be observed…</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400" b="0" dirty="0"/>
                    </a:p>
                  </a:txBody>
                  <a:tcPr/>
                </a:tc>
                <a:tc>
                  <a:txBody>
                    <a:bodyPr/>
                    <a:lstStyle/>
                    <a:p>
                      <a:endParaRPr lang="en-US" sz="2400" b="0" dirty="0"/>
                    </a:p>
                  </a:txBody>
                  <a:tcPr/>
                </a:tc>
                <a:extLst>
                  <a:ext uri="{0D108BD9-81ED-4DB2-BD59-A6C34878D82A}">
                    <a16:rowId xmlns:a16="http://schemas.microsoft.com/office/drawing/2014/main" val="526660814"/>
                  </a:ext>
                </a:extLst>
              </a:tr>
            </a:tbl>
          </a:graphicData>
        </a:graphic>
      </p:graphicFrame>
      <p:pic>
        <p:nvPicPr>
          <p:cNvPr id="5" name="Picture 4">
            <a:extLst>
              <a:ext uri="{FF2B5EF4-FFF2-40B4-BE49-F238E27FC236}">
                <a16:creationId xmlns:a16="http://schemas.microsoft.com/office/drawing/2014/main" id="{4E86EBAE-1772-487C-99DE-530BEE3415F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4287"/>
            <a:ext cx="540385" cy="685800"/>
          </a:xfrm>
          <a:prstGeom prst="rect">
            <a:avLst/>
          </a:prstGeom>
          <a:noFill/>
          <a:ln>
            <a:noFill/>
          </a:ln>
        </p:spPr>
      </p:pic>
    </p:spTree>
    <p:extLst>
      <p:ext uri="{BB962C8B-B14F-4D97-AF65-F5344CB8AC3E}">
        <p14:creationId xmlns:p14="http://schemas.microsoft.com/office/powerpoint/2010/main" val="2226496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F57E3-B485-44BE-82DB-79FFDD357962}"/>
              </a:ext>
            </a:extLst>
          </p:cNvPr>
          <p:cNvSpPr>
            <a:spLocks noGrp="1"/>
          </p:cNvSpPr>
          <p:nvPr>
            <p:ph type="title"/>
          </p:nvPr>
        </p:nvSpPr>
        <p:spPr>
          <a:xfrm>
            <a:off x="1451579" y="700087"/>
            <a:ext cx="9906811" cy="1153668"/>
          </a:xfrm>
        </p:spPr>
        <p:txBody>
          <a:bodyPr>
            <a:normAutofit fontScale="90000"/>
          </a:bodyPr>
          <a:lstStyle/>
          <a:p>
            <a:r>
              <a:rPr lang="en-US" sz="3600" b="1" dirty="0">
                <a:effectLst/>
                <a:latin typeface="Bookman Old Style" panose="02050604050505020204" pitchFamily="18" charset="0"/>
                <a:ea typeface="Calibri" panose="020F0502020204030204" pitchFamily="34" charset="0"/>
                <a:cs typeface="Times New Roman" panose="02020603050405020304" pitchFamily="18" charset="0"/>
              </a:rPr>
              <a:t>Example of Group Developmental Record Sheet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graphicFrame>
        <p:nvGraphicFramePr>
          <p:cNvPr id="5" name="Table 5">
            <a:extLst>
              <a:ext uri="{FF2B5EF4-FFF2-40B4-BE49-F238E27FC236}">
                <a16:creationId xmlns:a16="http://schemas.microsoft.com/office/drawing/2014/main" id="{090C876D-5AD6-4744-B8F7-CEDD74E0DA3E}"/>
              </a:ext>
            </a:extLst>
          </p:cNvPr>
          <p:cNvGraphicFramePr>
            <a:graphicFrameLocks noGrp="1"/>
          </p:cNvGraphicFramePr>
          <p:nvPr>
            <p:ph idx="1"/>
            <p:extLst>
              <p:ext uri="{D42A27DB-BD31-4B8C-83A1-F6EECF244321}">
                <p14:modId xmlns:p14="http://schemas.microsoft.com/office/powerpoint/2010/main" val="9042556"/>
              </p:ext>
            </p:extLst>
          </p:nvPr>
        </p:nvGraphicFramePr>
        <p:xfrm>
          <a:off x="738129" y="1853755"/>
          <a:ext cx="10620261" cy="3919083"/>
        </p:xfrm>
        <a:graphic>
          <a:graphicData uri="http://schemas.openxmlformats.org/drawingml/2006/table">
            <a:tbl>
              <a:tblPr firstRow="1" bandRow="1">
                <a:tableStyleId>{5C22544A-7EE6-4342-B048-85BDC9FD1C3A}</a:tableStyleId>
              </a:tblPr>
              <a:tblGrid>
                <a:gridCol w="1333041">
                  <a:extLst>
                    <a:ext uri="{9D8B030D-6E8A-4147-A177-3AD203B41FA5}">
                      <a16:colId xmlns:a16="http://schemas.microsoft.com/office/drawing/2014/main" val="4003987502"/>
                    </a:ext>
                  </a:extLst>
                </a:gridCol>
                <a:gridCol w="1972020">
                  <a:extLst>
                    <a:ext uri="{9D8B030D-6E8A-4147-A177-3AD203B41FA5}">
                      <a16:colId xmlns:a16="http://schemas.microsoft.com/office/drawing/2014/main" val="1492381378"/>
                    </a:ext>
                  </a:extLst>
                </a:gridCol>
                <a:gridCol w="1246479">
                  <a:extLst>
                    <a:ext uri="{9D8B030D-6E8A-4147-A177-3AD203B41FA5}">
                      <a16:colId xmlns:a16="http://schemas.microsoft.com/office/drawing/2014/main" val="2786202485"/>
                    </a:ext>
                  </a:extLst>
                </a:gridCol>
                <a:gridCol w="1232316">
                  <a:extLst>
                    <a:ext uri="{9D8B030D-6E8A-4147-A177-3AD203B41FA5}">
                      <a16:colId xmlns:a16="http://schemas.microsoft.com/office/drawing/2014/main" val="4158369783"/>
                    </a:ext>
                  </a:extLst>
                </a:gridCol>
                <a:gridCol w="1221495">
                  <a:extLst>
                    <a:ext uri="{9D8B030D-6E8A-4147-A177-3AD203B41FA5}">
                      <a16:colId xmlns:a16="http://schemas.microsoft.com/office/drawing/2014/main" val="4118845497"/>
                    </a:ext>
                  </a:extLst>
                </a:gridCol>
                <a:gridCol w="1270000">
                  <a:extLst>
                    <a:ext uri="{9D8B030D-6E8A-4147-A177-3AD203B41FA5}">
                      <a16:colId xmlns:a16="http://schemas.microsoft.com/office/drawing/2014/main" val="2397035915"/>
                    </a:ext>
                  </a:extLst>
                </a:gridCol>
                <a:gridCol w="2344910">
                  <a:extLst>
                    <a:ext uri="{9D8B030D-6E8A-4147-A177-3AD203B41FA5}">
                      <a16:colId xmlns:a16="http://schemas.microsoft.com/office/drawing/2014/main" val="46908974"/>
                    </a:ext>
                  </a:extLst>
                </a:gridCol>
              </a:tblGrid>
              <a:tr h="412000">
                <a:tc gridSpan="7">
                  <a:txBody>
                    <a:bodyPr/>
                    <a:lstStyle/>
                    <a:p>
                      <a:pPr algn="ctr"/>
                      <a:r>
                        <a:rPr lang="en-US" sz="1800" b="0" kern="1200" dirty="0">
                          <a:solidFill>
                            <a:schemeClr val="lt1"/>
                          </a:solidFill>
                          <a:effectLst/>
                          <a:latin typeface="+mn-lt"/>
                          <a:ea typeface="+mn-ea"/>
                          <a:cs typeface="+mn-cs"/>
                        </a:rPr>
                        <a:t>Example of Group Recording Sheet</a:t>
                      </a:r>
                      <a:endParaRPr lang="en-US" b="0"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pPr algn="ctr"/>
                      <a:endParaRPr lang="en-US" dirty="0"/>
                    </a:p>
                  </a:txBody>
                  <a:tcPr/>
                </a:tc>
                <a:extLst>
                  <a:ext uri="{0D108BD9-81ED-4DB2-BD59-A6C34878D82A}">
                    <a16:rowId xmlns:a16="http://schemas.microsoft.com/office/drawing/2014/main" val="2300761280"/>
                  </a:ext>
                </a:extLst>
              </a:tr>
              <a:tr h="962275">
                <a:tc>
                  <a:txBody>
                    <a:bodyPr/>
                    <a:lstStyle/>
                    <a:p>
                      <a:pPr marL="0" marR="0" algn="ctr">
                        <a:lnSpc>
                          <a:spcPct val="107000"/>
                        </a:lnSpc>
                        <a:spcBef>
                          <a:spcPts val="0"/>
                        </a:spcBef>
                        <a:spcAft>
                          <a:spcPts val="0"/>
                        </a:spcAft>
                      </a:pPr>
                      <a:r>
                        <a:rPr lang="en-US" sz="1800" b="0" dirty="0">
                          <a:effectLst/>
                          <a:latin typeface="Bookman Old Style" panose="02050604050505020204" pitchFamily="18" charset="0"/>
                          <a:ea typeface="Calibri" panose="020F0502020204030204" pitchFamily="34" charset="0"/>
                          <a:cs typeface="Times New Roman" panose="02020603050405020304" pitchFamily="18" charset="0"/>
                        </a:rPr>
                        <a:t>Recorder</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b="0" dirty="0">
                          <a:effectLst/>
                          <a:latin typeface="Bookman Old Style" panose="02050604050505020204" pitchFamily="18" charset="0"/>
                          <a:ea typeface="Calibri" panose="020F0502020204030204" pitchFamily="34" charset="0"/>
                          <a:cs typeface="Times New Roman" panose="02020603050405020304" pitchFamily="18" charset="0"/>
                        </a:rPr>
                        <a:t>Initial judgment-level/standard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b="0" dirty="0">
                          <a:effectLst/>
                          <a:latin typeface="Bookman Old Style" panose="02050604050505020204" pitchFamily="18" charset="0"/>
                          <a:ea typeface="Calibri" panose="020F0502020204030204" pitchFamily="34" charset="0"/>
                          <a:cs typeface="Times New Roman" panose="02020603050405020304" pitchFamily="18" charset="0"/>
                        </a:rPr>
                        <a:t>Success Criterion 1</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b="0">
                          <a:effectLst/>
                          <a:latin typeface="Bookman Old Style" panose="02050604050505020204" pitchFamily="18" charset="0"/>
                          <a:ea typeface="Calibri" panose="020F0502020204030204" pitchFamily="34" charset="0"/>
                          <a:cs typeface="Times New Roman" panose="02020603050405020304" pitchFamily="18" charset="0"/>
                        </a:rPr>
                        <a:t>Success Criterion 2</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b="0">
                          <a:effectLst/>
                          <a:latin typeface="Bookman Old Style" panose="02050604050505020204" pitchFamily="18" charset="0"/>
                          <a:ea typeface="Calibri" panose="020F0502020204030204" pitchFamily="34" charset="0"/>
                          <a:cs typeface="Times New Roman" panose="02020603050405020304" pitchFamily="18" charset="0"/>
                        </a:rPr>
                        <a:t>Success Criterion 3</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b="0">
                          <a:effectLst/>
                          <a:latin typeface="Bookman Old Style" panose="02050604050505020204" pitchFamily="18" charset="0"/>
                          <a:ea typeface="Calibri" panose="020F0502020204030204" pitchFamily="34" charset="0"/>
                          <a:cs typeface="Times New Roman" panose="02020603050405020304" pitchFamily="18" charset="0"/>
                        </a:rPr>
                        <a:t>Success Criterion 4</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b="0" dirty="0">
                          <a:effectLst/>
                          <a:latin typeface="Bookman Old Style" panose="02050604050505020204" pitchFamily="18" charset="0"/>
                          <a:ea typeface="Calibri" panose="020F0502020204030204" pitchFamily="34" charset="0"/>
                          <a:cs typeface="Times New Roman" panose="02020603050405020304" pitchFamily="18" charset="0"/>
                        </a:rPr>
                        <a:t>Final judgment level/standard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67202452"/>
                  </a:ext>
                </a:extLst>
              </a:tr>
              <a:tr h="636202">
                <a:tc>
                  <a:txBody>
                    <a:bodyPr/>
                    <a:lstStyle/>
                    <a:p>
                      <a:pPr marL="0" marR="0">
                        <a:lnSpc>
                          <a:spcPct val="107000"/>
                        </a:lnSpc>
                        <a:spcBef>
                          <a:spcPts val="0"/>
                        </a:spcBef>
                        <a:spcAft>
                          <a:spcPts val="0"/>
                        </a:spcAft>
                      </a:pPr>
                      <a:r>
                        <a:rPr lang="en-US" sz="1800" b="0" dirty="0">
                          <a:effectLst/>
                          <a:latin typeface="Bookman Old Style" panose="02050604050505020204" pitchFamily="18" charset="0"/>
                          <a:ea typeface="Calibri" panose="020F0502020204030204" pitchFamily="34" charset="0"/>
                          <a:cs typeface="Times New Roman" panose="02020603050405020304" pitchFamily="18" charset="0"/>
                        </a:rPr>
                        <a:t>Teacher A</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800" b="0" dirty="0"/>
                    </a:p>
                  </a:txBody>
                  <a:tcPr/>
                </a:tc>
                <a:tc>
                  <a:txBody>
                    <a:bodyPr/>
                    <a:lstStyle/>
                    <a:p>
                      <a:endParaRPr lang="en-US" sz="1800" b="0"/>
                    </a:p>
                  </a:txBody>
                  <a:tcPr/>
                </a:tc>
                <a:tc>
                  <a:txBody>
                    <a:bodyPr/>
                    <a:lstStyle/>
                    <a:p>
                      <a:endParaRPr lang="en-US" sz="1800" b="0"/>
                    </a:p>
                  </a:txBody>
                  <a:tcPr/>
                </a:tc>
                <a:tc>
                  <a:txBody>
                    <a:bodyPr/>
                    <a:lstStyle/>
                    <a:p>
                      <a:endParaRPr lang="en-US" sz="1800" b="0"/>
                    </a:p>
                  </a:txBody>
                  <a:tcPr/>
                </a:tc>
                <a:tc>
                  <a:txBody>
                    <a:bodyPr/>
                    <a:lstStyle/>
                    <a:p>
                      <a:endParaRPr lang="en-US" sz="1800" b="0"/>
                    </a:p>
                  </a:txBody>
                  <a:tcPr/>
                </a:tc>
                <a:tc>
                  <a:txBody>
                    <a:bodyPr/>
                    <a:lstStyle/>
                    <a:p>
                      <a:endParaRPr lang="en-US" sz="1800" b="0"/>
                    </a:p>
                  </a:txBody>
                  <a:tcPr/>
                </a:tc>
                <a:extLst>
                  <a:ext uri="{0D108BD9-81ED-4DB2-BD59-A6C34878D82A}">
                    <a16:rowId xmlns:a16="http://schemas.microsoft.com/office/drawing/2014/main" val="3227651514"/>
                  </a:ext>
                </a:extLst>
              </a:tr>
              <a:tr h="636202">
                <a:tc>
                  <a:txBody>
                    <a:bodyPr/>
                    <a:lstStyle/>
                    <a:p>
                      <a:pPr marL="0" marR="0">
                        <a:lnSpc>
                          <a:spcPct val="107000"/>
                        </a:lnSpc>
                        <a:spcBef>
                          <a:spcPts val="0"/>
                        </a:spcBef>
                        <a:spcAft>
                          <a:spcPts val="0"/>
                        </a:spcAft>
                      </a:pPr>
                      <a:r>
                        <a:rPr lang="en-US" sz="1800" b="0" dirty="0">
                          <a:effectLst/>
                          <a:latin typeface="Bookman Old Style" panose="02050604050505020204" pitchFamily="18" charset="0"/>
                          <a:ea typeface="Calibri" panose="020F0502020204030204" pitchFamily="34" charset="0"/>
                          <a:cs typeface="Times New Roman" panose="02020603050405020304" pitchFamily="18" charset="0"/>
                        </a:rPr>
                        <a:t>Teacher B</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800" b="0"/>
                    </a:p>
                  </a:txBody>
                  <a:tcPr/>
                </a:tc>
                <a:tc>
                  <a:txBody>
                    <a:bodyPr/>
                    <a:lstStyle/>
                    <a:p>
                      <a:endParaRPr lang="en-US" sz="1800" b="0"/>
                    </a:p>
                  </a:txBody>
                  <a:tcPr/>
                </a:tc>
                <a:tc>
                  <a:txBody>
                    <a:bodyPr/>
                    <a:lstStyle/>
                    <a:p>
                      <a:endParaRPr lang="en-US" sz="1800" b="0"/>
                    </a:p>
                  </a:txBody>
                  <a:tcPr/>
                </a:tc>
                <a:tc>
                  <a:txBody>
                    <a:bodyPr/>
                    <a:lstStyle/>
                    <a:p>
                      <a:endParaRPr lang="en-US" sz="1800" b="0"/>
                    </a:p>
                  </a:txBody>
                  <a:tcPr/>
                </a:tc>
                <a:tc>
                  <a:txBody>
                    <a:bodyPr/>
                    <a:lstStyle/>
                    <a:p>
                      <a:endParaRPr lang="en-US" sz="1800" b="0"/>
                    </a:p>
                  </a:txBody>
                  <a:tcPr/>
                </a:tc>
                <a:tc>
                  <a:txBody>
                    <a:bodyPr/>
                    <a:lstStyle/>
                    <a:p>
                      <a:endParaRPr lang="en-US" sz="1800" b="0"/>
                    </a:p>
                  </a:txBody>
                  <a:tcPr/>
                </a:tc>
                <a:extLst>
                  <a:ext uri="{0D108BD9-81ED-4DB2-BD59-A6C34878D82A}">
                    <a16:rowId xmlns:a16="http://schemas.microsoft.com/office/drawing/2014/main" val="1653721014"/>
                  </a:ext>
                </a:extLst>
              </a:tr>
              <a:tr h="636202">
                <a:tc>
                  <a:txBody>
                    <a:bodyPr/>
                    <a:lstStyle/>
                    <a:p>
                      <a:pPr marL="0" marR="0">
                        <a:lnSpc>
                          <a:spcPct val="107000"/>
                        </a:lnSpc>
                        <a:spcBef>
                          <a:spcPts val="0"/>
                        </a:spcBef>
                        <a:spcAft>
                          <a:spcPts val="0"/>
                        </a:spcAft>
                      </a:pPr>
                      <a:r>
                        <a:rPr lang="en-US" sz="1800" b="0" dirty="0">
                          <a:effectLst/>
                          <a:latin typeface="Bookman Old Style" panose="02050604050505020204" pitchFamily="18" charset="0"/>
                          <a:ea typeface="Calibri" panose="020F0502020204030204" pitchFamily="34" charset="0"/>
                          <a:cs typeface="Times New Roman" panose="02020603050405020304" pitchFamily="18" charset="0"/>
                        </a:rPr>
                        <a:t>Teacher C</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800" b="0"/>
                    </a:p>
                  </a:txBody>
                  <a:tcPr/>
                </a:tc>
                <a:tc>
                  <a:txBody>
                    <a:bodyPr/>
                    <a:lstStyle/>
                    <a:p>
                      <a:endParaRPr lang="en-US" sz="1800" b="0"/>
                    </a:p>
                  </a:txBody>
                  <a:tcPr/>
                </a:tc>
                <a:tc>
                  <a:txBody>
                    <a:bodyPr/>
                    <a:lstStyle/>
                    <a:p>
                      <a:endParaRPr lang="en-US" sz="1800" b="0"/>
                    </a:p>
                  </a:txBody>
                  <a:tcPr/>
                </a:tc>
                <a:tc>
                  <a:txBody>
                    <a:bodyPr/>
                    <a:lstStyle/>
                    <a:p>
                      <a:endParaRPr lang="en-US" sz="1800" b="0"/>
                    </a:p>
                  </a:txBody>
                  <a:tcPr/>
                </a:tc>
                <a:tc>
                  <a:txBody>
                    <a:bodyPr/>
                    <a:lstStyle/>
                    <a:p>
                      <a:endParaRPr lang="en-US" sz="1800" b="0" dirty="0"/>
                    </a:p>
                  </a:txBody>
                  <a:tcPr/>
                </a:tc>
                <a:tc>
                  <a:txBody>
                    <a:bodyPr/>
                    <a:lstStyle/>
                    <a:p>
                      <a:endParaRPr lang="en-US" sz="1800" b="0"/>
                    </a:p>
                  </a:txBody>
                  <a:tcPr/>
                </a:tc>
                <a:extLst>
                  <a:ext uri="{0D108BD9-81ED-4DB2-BD59-A6C34878D82A}">
                    <a16:rowId xmlns:a16="http://schemas.microsoft.com/office/drawing/2014/main" val="909783862"/>
                  </a:ext>
                </a:extLst>
              </a:tr>
              <a:tr h="636202">
                <a:tc>
                  <a:txBody>
                    <a:bodyPr/>
                    <a:lstStyle/>
                    <a:p>
                      <a:pPr marL="0" marR="0">
                        <a:lnSpc>
                          <a:spcPct val="107000"/>
                        </a:lnSpc>
                        <a:spcBef>
                          <a:spcPts val="0"/>
                        </a:spcBef>
                        <a:spcAft>
                          <a:spcPts val="0"/>
                        </a:spcAft>
                      </a:pPr>
                      <a:r>
                        <a:rPr lang="en-US" sz="1800" b="0" dirty="0">
                          <a:effectLst/>
                          <a:latin typeface="Bookman Old Style" panose="02050604050505020204" pitchFamily="18" charset="0"/>
                          <a:ea typeface="Calibri" panose="020F0502020204030204" pitchFamily="34" charset="0"/>
                          <a:cs typeface="Times New Roman" panose="02020603050405020304" pitchFamily="18" charset="0"/>
                        </a:rPr>
                        <a:t>Teacher 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800" b="0" dirty="0"/>
                    </a:p>
                  </a:txBody>
                  <a:tcPr/>
                </a:tc>
                <a:tc>
                  <a:txBody>
                    <a:bodyPr/>
                    <a:lstStyle/>
                    <a:p>
                      <a:endParaRPr lang="en-US" sz="1800" b="0" dirty="0"/>
                    </a:p>
                  </a:txBody>
                  <a:tcPr/>
                </a:tc>
                <a:tc>
                  <a:txBody>
                    <a:bodyPr/>
                    <a:lstStyle/>
                    <a:p>
                      <a:endParaRPr lang="en-US" sz="1800" b="0" dirty="0"/>
                    </a:p>
                  </a:txBody>
                  <a:tcPr/>
                </a:tc>
                <a:tc>
                  <a:txBody>
                    <a:bodyPr/>
                    <a:lstStyle/>
                    <a:p>
                      <a:endParaRPr lang="en-US" sz="1800" b="0" dirty="0"/>
                    </a:p>
                  </a:txBody>
                  <a:tcPr/>
                </a:tc>
                <a:tc>
                  <a:txBody>
                    <a:bodyPr/>
                    <a:lstStyle/>
                    <a:p>
                      <a:endParaRPr lang="en-US" sz="1800" b="0" dirty="0"/>
                    </a:p>
                  </a:txBody>
                  <a:tcPr/>
                </a:tc>
                <a:tc>
                  <a:txBody>
                    <a:bodyPr/>
                    <a:lstStyle/>
                    <a:p>
                      <a:endParaRPr lang="en-US" sz="1800" b="0" dirty="0"/>
                    </a:p>
                  </a:txBody>
                  <a:tcPr/>
                </a:tc>
                <a:extLst>
                  <a:ext uri="{0D108BD9-81ED-4DB2-BD59-A6C34878D82A}">
                    <a16:rowId xmlns:a16="http://schemas.microsoft.com/office/drawing/2014/main" val="3189907784"/>
                  </a:ext>
                </a:extLst>
              </a:tr>
            </a:tbl>
          </a:graphicData>
        </a:graphic>
      </p:graphicFrame>
      <p:pic>
        <p:nvPicPr>
          <p:cNvPr id="4" name="Picture 3">
            <a:extLst>
              <a:ext uri="{FF2B5EF4-FFF2-40B4-BE49-F238E27FC236}">
                <a16:creationId xmlns:a16="http://schemas.microsoft.com/office/drawing/2014/main" id="{B60FE6CE-1AEC-4A2B-8F6D-0E2AF396B6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4287"/>
            <a:ext cx="540385" cy="685800"/>
          </a:xfrm>
          <a:prstGeom prst="rect">
            <a:avLst/>
          </a:prstGeom>
          <a:noFill/>
          <a:ln>
            <a:noFill/>
          </a:ln>
        </p:spPr>
      </p:pic>
    </p:spTree>
    <p:extLst>
      <p:ext uri="{BB962C8B-B14F-4D97-AF65-F5344CB8AC3E}">
        <p14:creationId xmlns:p14="http://schemas.microsoft.com/office/powerpoint/2010/main" val="390150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0BD3A-831D-4B4F-812E-E2870A94D725}"/>
              </a:ext>
            </a:extLst>
          </p:cNvPr>
          <p:cNvSpPr>
            <a:spLocks noGrp="1"/>
          </p:cNvSpPr>
          <p:nvPr>
            <p:ph type="title"/>
          </p:nvPr>
        </p:nvSpPr>
        <p:spPr>
          <a:xfrm>
            <a:off x="1451579" y="110169"/>
            <a:ext cx="9603275" cy="1743585"/>
          </a:xfrm>
        </p:spPr>
        <p:txBody>
          <a:bodyPr>
            <a:noAutofit/>
          </a:bodyPr>
          <a:lstStyle/>
          <a:p>
            <a:pPr marL="342900" marR="0" lvl="0" indent="-342900">
              <a:lnSpc>
                <a:spcPct val="107000"/>
              </a:lnSpc>
              <a:spcBef>
                <a:spcPts val="0"/>
              </a:spcBef>
              <a:spcAft>
                <a:spcPts val="0"/>
              </a:spcAft>
            </a:pPr>
            <a:r>
              <a:rPr lang="en-US" b="1" dirty="0">
                <a:effectLst/>
                <a:latin typeface="Bookman Old Style" panose="02050604050505020204" pitchFamily="18" charset="0"/>
                <a:ea typeface="Calibri" panose="020F0502020204030204" pitchFamily="34" charset="0"/>
                <a:cs typeface="Times New Roman" panose="02020603050405020304" pitchFamily="18" charset="0"/>
              </a:rPr>
              <a:t>Example of Observation Checklist:</a:t>
            </a:r>
            <a:r>
              <a:rPr lang="en-US" b="1" dirty="0">
                <a:latin typeface="Calibri" panose="020F0502020204030204" pitchFamily="34" charset="0"/>
                <a:ea typeface="Calibri" panose="020F0502020204030204" pitchFamily="34" charset="0"/>
                <a:cs typeface="Times New Roman" panose="02020603050405020304" pitchFamily="18" charset="0"/>
              </a:rPr>
              <a:t> </a:t>
            </a:r>
            <a:r>
              <a:rPr lang="en-US" b="1" dirty="0">
                <a:effectLst/>
                <a:latin typeface="Bookman Old Style" panose="02050604050505020204" pitchFamily="18" charset="0"/>
                <a:ea typeface="Calibri" panose="020F0502020204030204" pitchFamily="34" charset="0"/>
                <a:cs typeface="Times New Roman" panose="02020603050405020304" pitchFamily="18" charset="0"/>
              </a:rPr>
              <a:t>Leadership Checklist</a:t>
            </a:r>
            <a:br>
              <a:rPr lang="en-US" b="1" dirty="0">
                <a:effectLst/>
                <a:latin typeface="Bookman Old Style" panose="02050604050505020204" pitchFamily="18" charset="0"/>
                <a:ea typeface="Calibri" panose="020F0502020204030204" pitchFamily="34" charset="0"/>
                <a:cs typeface="Times New Roman" panose="02020603050405020304" pitchFamily="18" charset="0"/>
              </a:rPr>
            </a:br>
            <a:r>
              <a:rPr lang="en-US" b="1" dirty="0">
                <a:effectLst/>
                <a:latin typeface="Bookman Old Style" panose="02050604050505020204" pitchFamily="18" charset="0"/>
                <a:ea typeface="Calibri" panose="020F0502020204030204" pitchFamily="34" charset="0"/>
                <a:cs typeface="Times New Roman" panose="02020603050405020304" pitchFamily="18" charset="0"/>
              </a:rPr>
              <a:t>Student name: ………………………</a:t>
            </a:r>
            <a:endParaRPr lang="en-US" dirty="0"/>
          </a:p>
        </p:txBody>
      </p:sp>
      <p:graphicFrame>
        <p:nvGraphicFramePr>
          <p:cNvPr id="5" name="Table 5">
            <a:extLst>
              <a:ext uri="{FF2B5EF4-FFF2-40B4-BE49-F238E27FC236}">
                <a16:creationId xmlns:a16="http://schemas.microsoft.com/office/drawing/2014/main" id="{EEB14984-4C63-47C3-825C-F11B4564E3E0}"/>
              </a:ext>
            </a:extLst>
          </p:cNvPr>
          <p:cNvGraphicFramePr>
            <a:graphicFrameLocks noGrp="1"/>
          </p:cNvGraphicFramePr>
          <p:nvPr>
            <p:ph idx="1"/>
            <p:extLst>
              <p:ext uri="{D42A27DB-BD31-4B8C-83A1-F6EECF244321}">
                <p14:modId xmlns:p14="http://schemas.microsoft.com/office/powerpoint/2010/main" val="1386556031"/>
              </p:ext>
            </p:extLst>
          </p:nvPr>
        </p:nvGraphicFramePr>
        <p:xfrm>
          <a:off x="793214" y="1853754"/>
          <a:ext cx="10262136" cy="3753831"/>
        </p:xfrm>
        <a:graphic>
          <a:graphicData uri="http://schemas.openxmlformats.org/drawingml/2006/table">
            <a:tbl>
              <a:tblPr firstRow="1" bandRow="1">
                <a:tableStyleId>{5C22544A-7EE6-4342-B048-85BDC9FD1C3A}</a:tableStyleId>
              </a:tblPr>
              <a:tblGrid>
                <a:gridCol w="380158">
                  <a:extLst>
                    <a:ext uri="{9D8B030D-6E8A-4147-A177-3AD203B41FA5}">
                      <a16:colId xmlns:a16="http://schemas.microsoft.com/office/drawing/2014/main" val="1716325205"/>
                    </a:ext>
                  </a:extLst>
                </a:gridCol>
                <a:gridCol w="6898020">
                  <a:extLst>
                    <a:ext uri="{9D8B030D-6E8A-4147-A177-3AD203B41FA5}">
                      <a16:colId xmlns:a16="http://schemas.microsoft.com/office/drawing/2014/main" val="380590488"/>
                    </a:ext>
                  </a:extLst>
                </a:gridCol>
                <a:gridCol w="612111">
                  <a:extLst>
                    <a:ext uri="{9D8B030D-6E8A-4147-A177-3AD203B41FA5}">
                      <a16:colId xmlns:a16="http://schemas.microsoft.com/office/drawing/2014/main" val="933997420"/>
                    </a:ext>
                  </a:extLst>
                </a:gridCol>
                <a:gridCol w="541483">
                  <a:extLst>
                    <a:ext uri="{9D8B030D-6E8A-4147-A177-3AD203B41FA5}">
                      <a16:colId xmlns:a16="http://schemas.microsoft.com/office/drawing/2014/main" val="1505524885"/>
                    </a:ext>
                  </a:extLst>
                </a:gridCol>
                <a:gridCol w="670967">
                  <a:extLst>
                    <a:ext uri="{9D8B030D-6E8A-4147-A177-3AD203B41FA5}">
                      <a16:colId xmlns:a16="http://schemas.microsoft.com/office/drawing/2014/main" val="2574499826"/>
                    </a:ext>
                  </a:extLst>
                </a:gridCol>
                <a:gridCol w="1159397">
                  <a:extLst>
                    <a:ext uri="{9D8B030D-6E8A-4147-A177-3AD203B41FA5}">
                      <a16:colId xmlns:a16="http://schemas.microsoft.com/office/drawing/2014/main" val="2714247624"/>
                    </a:ext>
                  </a:extLst>
                </a:gridCol>
              </a:tblGrid>
              <a:tr h="513931">
                <a:tc rowSpan="2" gridSpan="2">
                  <a:txBody>
                    <a:bodyPr/>
                    <a:lstStyle/>
                    <a:p>
                      <a:endParaRPr lang="en-US" sz="2400" b="0" dirty="0"/>
                    </a:p>
                    <a:p>
                      <a:r>
                        <a:rPr lang="en-US" sz="2400" b="0" kern="1200" dirty="0">
                          <a:solidFill>
                            <a:schemeClr val="lt1"/>
                          </a:solidFill>
                          <a:effectLst/>
                          <a:latin typeface="+mn-lt"/>
                          <a:ea typeface="+mn-ea"/>
                          <a:cs typeface="+mn-cs"/>
                        </a:rPr>
                        <a:t>Observation dates</a:t>
                      </a:r>
                      <a:endParaRPr lang="en-US" sz="2400" b="0" dirty="0"/>
                    </a:p>
                  </a:txBody>
                  <a:tcPr/>
                </a:tc>
                <a:tc rowSpan="2" hMerge="1">
                  <a:txBody>
                    <a:bodyPr/>
                    <a:lstStyle/>
                    <a:p>
                      <a:endParaRPr lang="en-US"/>
                    </a:p>
                  </a:txBody>
                  <a:tcPr/>
                </a:tc>
                <a:tc>
                  <a:txBody>
                    <a:bodyPr/>
                    <a:lstStyle/>
                    <a:p>
                      <a:r>
                        <a:rPr lang="en-US" sz="2400" b="0" dirty="0"/>
                        <a:t>1</a:t>
                      </a:r>
                    </a:p>
                  </a:txBody>
                  <a:tcPr/>
                </a:tc>
                <a:tc>
                  <a:txBody>
                    <a:bodyPr/>
                    <a:lstStyle/>
                    <a:p>
                      <a:r>
                        <a:rPr lang="en-US" sz="2400" b="0" dirty="0"/>
                        <a:t>2</a:t>
                      </a:r>
                    </a:p>
                  </a:txBody>
                  <a:tcPr/>
                </a:tc>
                <a:tc>
                  <a:txBody>
                    <a:bodyPr/>
                    <a:lstStyle/>
                    <a:p>
                      <a:r>
                        <a:rPr lang="en-US" sz="2400" b="0" dirty="0"/>
                        <a:t>3</a:t>
                      </a:r>
                    </a:p>
                  </a:txBody>
                  <a:tcPr/>
                </a:tc>
                <a:tc>
                  <a:txBody>
                    <a:bodyPr/>
                    <a:lstStyle/>
                    <a:p>
                      <a:r>
                        <a:rPr lang="en-US" sz="2400" b="0" dirty="0"/>
                        <a:t>Total</a:t>
                      </a:r>
                    </a:p>
                  </a:txBody>
                  <a:tcPr/>
                </a:tc>
                <a:extLst>
                  <a:ext uri="{0D108BD9-81ED-4DB2-BD59-A6C34878D82A}">
                    <a16:rowId xmlns:a16="http://schemas.microsoft.com/office/drawing/2014/main" val="1078673031"/>
                  </a:ext>
                </a:extLst>
              </a:tr>
              <a:tr h="513931">
                <a:tc gridSpan="2" vMerge="1">
                  <a:txBody>
                    <a:bodyPr/>
                    <a:lstStyle/>
                    <a:p>
                      <a:endParaRPr lang="en-US"/>
                    </a:p>
                  </a:txBody>
                  <a:tcPr/>
                </a:tc>
                <a:tc hMerge="1" vMerge="1">
                  <a:txBody>
                    <a:bodyPr/>
                    <a:lstStyle/>
                    <a:p>
                      <a:endParaRPr lang="en-US" dirty="0"/>
                    </a:p>
                  </a:txBody>
                  <a:tcPr/>
                </a:tc>
                <a:tc>
                  <a:txBody>
                    <a:bodyPr/>
                    <a:lstStyle/>
                    <a:p>
                      <a:endParaRPr lang="en-US" sz="2400" b="0"/>
                    </a:p>
                  </a:txBody>
                  <a:tcPr/>
                </a:tc>
                <a:tc>
                  <a:txBody>
                    <a:bodyPr/>
                    <a:lstStyle/>
                    <a:p>
                      <a:endParaRPr lang="en-US" sz="2400" b="0"/>
                    </a:p>
                  </a:txBody>
                  <a:tcPr/>
                </a:tc>
                <a:tc>
                  <a:txBody>
                    <a:bodyPr/>
                    <a:lstStyle/>
                    <a:p>
                      <a:endParaRPr lang="en-US" sz="2400" b="0"/>
                    </a:p>
                  </a:txBody>
                  <a:tcPr/>
                </a:tc>
                <a:tc>
                  <a:txBody>
                    <a:bodyPr/>
                    <a:lstStyle/>
                    <a:p>
                      <a:endParaRPr lang="en-US" sz="2400" b="0"/>
                    </a:p>
                  </a:txBody>
                  <a:tcPr/>
                </a:tc>
                <a:extLst>
                  <a:ext uri="{0D108BD9-81ED-4DB2-BD59-A6C34878D82A}">
                    <a16:rowId xmlns:a16="http://schemas.microsoft.com/office/drawing/2014/main" val="3287279514"/>
                  </a:ext>
                </a:extLst>
              </a:tr>
              <a:tr h="513931">
                <a:tc>
                  <a:txBody>
                    <a:bodyPr/>
                    <a:lstStyle/>
                    <a:p>
                      <a:pPr marL="0" marR="0" algn="just">
                        <a:lnSpc>
                          <a:spcPct val="107000"/>
                        </a:lnSpc>
                        <a:spcBef>
                          <a:spcPts val="0"/>
                        </a:spcBef>
                        <a:spcAft>
                          <a:spcPts val="0"/>
                        </a:spcAft>
                      </a:pPr>
                      <a:r>
                        <a:rPr lang="en-US" sz="2400" b="0" dirty="0">
                          <a:effectLst/>
                          <a:latin typeface="Bookman Old Style" panose="02050604050505020204" pitchFamily="18" charset="0"/>
                          <a:ea typeface="Calibri" panose="020F0502020204030204" pitchFamily="34" charset="0"/>
                          <a:cs typeface="Times New Roman" panose="02020603050405020304" pitchFamily="18" charset="0"/>
                        </a:rPr>
                        <a:t>1</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400" b="0">
                          <a:effectLst/>
                          <a:latin typeface="Bookman Old Style" panose="02050604050505020204" pitchFamily="18" charset="0"/>
                          <a:ea typeface="Calibri" panose="020F0502020204030204" pitchFamily="34" charset="0"/>
                          <a:cs typeface="Times New Roman" panose="02020603050405020304" pitchFamily="18" charset="0"/>
                        </a:rPr>
                        <a:t>Asks for help from team members.</a:t>
                      </a:r>
                      <a:endParaRPr lang="en-US"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400" b="0"/>
                    </a:p>
                  </a:txBody>
                  <a:tcPr/>
                </a:tc>
                <a:tc>
                  <a:txBody>
                    <a:bodyPr/>
                    <a:lstStyle/>
                    <a:p>
                      <a:endParaRPr lang="en-US" sz="2400" b="0"/>
                    </a:p>
                  </a:txBody>
                  <a:tcPr/>
                </a:tc>
                <a:tc>
                  <a:txBody>
                    <a:bodyPr/>
                    <a:lstStyle/>
                    <a:p>
                      <a:endParaRPr lang="en-US" sz="2400" b="0"/>
                    </a:p>
                  </a:txBody>
                  <a:tcPr/>
                </a:tc>
                <a:tc>
                  <a:txBody>
                    <a:bodyPr/>
                    <a:lstStyle/>
                    <a:p>
                      <a:endParaRPr lang="en-US" sz="2400" b="0" dirty="0"/>
                    </a:p>
                  </a:txBody>
                  <a:tcPr/>
                </a:tc>
                <a:extLst>
                  <a:ext uri="{0D108BD9-81ED-4DB2-BD59-A6C34878D82A}">
                    <a16:rowId xmlns:a16="http://schemas.microsoft.com/office/drawing/2014/main" val="1211812555"/>
                  </a:ext>
                </a:extLst>
              </a:tr>
              <a:tr h="513931">
                <a:tc>
                  <a:txBody>
                    <a:bodyPr/>
                    <a:lstStyle/>
                    <a:p>
                      <a:pPr marL="0" marR="0" algn="just">
                        <a:lnSpc>
                          <a:spcPct val="107000"/>
                        </a:lnSpc>
                        <a:spcBef>
                          <a:spcPts val="0"/>
                        </a:spcBef>
                        <a:spcAft>
                          <a:spcPts val="0"/>
                        </a:spcAft>
                      </a:pPr>
                      <a:r>
                        <a:rPr lang="en-US" sz="2400" b="0" dirty="0">
                          <a:effectLst/>
                          <a:latin typeface="Bookman Old Style" panose="02050604050505020204" pitchFamily="18" charset="0"/>
                          <a:ea typeface="Calibri" panose="020F0502020204030204" pitchFamily="34" charset="0"/>
                          <a:cs typeface="Times New Roman" panose="02020603050405020304" pitchFamily="18" charset="0"/>
                        </a:rPr>
                        <a:t>2</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400" b="0">
                          <a:effectLst/>
                          <a:latin typeface="Bookman Old Style" panose="02050604050505020204" pitchFamily="18" charset="0"/>
                          <a:ea typeface="Calibri" panose="020F0502020204030204" pitchFamily="34" charset="0"/>
                          <a:cs typeface="Times New Roman" panose="02020603050405020304" pitchFamily="18" charset="0"/>
                        </a:rPr>
                        <a:t>Asks for competing points of view.</a:t>
                      </a:r>
                      <a:endParaRPr lang="en-US"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400" b="0"/>
                    </a:p>
                  </a:txBody>
                  <a:tcPr/>
                </a:tc>
                <a:tc>
                  <a:txBody>
                    <a:bodyPr/>
                    <a:lstStyle/>
                    <a:p>
                      <a:endParaRPr lang="en-US" sz="2400" b="0"/>
                    </a:p>
                  </a:txBody>
                  <a:tcPr/>
                </a:tc>
                <a:tc>
                  <a:txBody>
                    <a:bodyPr/>
                    <a:lstStyle/>
                    <a:p>
                      <a:endParaRPr lang="en-US" sz="2400" b="0"/>
                    </a:p>
                  </a:txBody>
                  <a:tcPr/>
                </a:tc>
                <a:tc>
                  <a:txBody>
                    <a:bodyPr/>
                    <a:lstStyle/>
                    <a:p>
                      <a:endParaRPr lang="en-US" sz="2400" b="0" dirty="0"/>
                    </a:p>
                  </a:txBody>
                  <a:tcPr/>
                </a:tc>
                <a:extLst>
                  <a:ext uri="{0D108BD9-81ED-4DB2-BD59-A6C34878D82A}">
                    <a16:rowId xmlns:a16="http://schemas.microsoft.com/office/drawing/2014/main" val="3536707168"/>
                  </a:ext>
                </a:extLst>
              </a:tr>
              <a:tr h="858336">
                <a:tc>
                  <a:txBody>
                    <a:bodyPr/>
                    <a:lstStyle/>
                    <a:p>
                      <a:pPr marL="0" marR="0" algn="just">
                        <a:lnSpc>
                          <a:spcPct val="107000"/>
                        </a:lnSpc>
                        <a:spcBef>
                          <a:spcPts val="0"/>
                        </a:spcBef>
                        <a:spcAft>
                          <a:spcPts val="0"/>
                        </a:spcAft>
                      </a:pPr>
                      <a:r>
                        <a:rPr lang="en-US" sz="2400" b="0" dirty="0">
                          <a:effectLst/>
                          <a:latin typeface="Bookman Old Style" panose="02050604050505020204" pitchFamily="18" charset="0"/>
                          <a:ea typeface="Calibri" panose="020F0502020204030204" pitchFamily="34" charset="0"/>
                          <a:cs typeface="Times New Roman" panose="02020603050405020304" pitchFamily="18" charset="0"/>
                        </a:rPr>
                        <a:t>3</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400" b="0">
                          <a:effectLst/>
                          <a:latin typeface="Bookman Old Style" panose="02050604050505020204" pitchFamily="18" charset="0"/>
                          <a:ea typeface="Calibri" panose="020F0502020204030204" pitchFamily="34" charset="0"/>
                          <a:cs typeface="Times New Roman" panose="02020603050405020304" pitchFamily="18" charset="0"/>
                        </a:rPr>
                        <a:t>Asks for opinions from non-participating team members.</a:t>
                      </a:r>
                      <a:endParaRPr lang="en-US"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400" b="0"/>
                    </a:p>
                  </a:txBody>
                  <a:tcPr/>
                </a:tc>
                <a:tc>
                  <a:txBody>
                    <a:bodyPr/>
                    <a:lstStyle/>
                    <a:p>
                      <a:endParaRPr lang="en-US" sz="2400" b="0"/>
                    </a:p>
                  </a:txBody>
                  <a:tcPr/>
                </a:tc>
                <a:tc>
                  <a:txBody>
                    <a:bodyPr/>
                    <a:lstStyle/>
                    <a:p>
                      <a:endParaRPr lang="en-US" sz="2400" b="0"/>
                    </a:p>
                  </a:txBody>
                  <a:tcPr/>
                </a:tc>
                <a:tc>
                  <a:txBody>
                    <a:bodyPr/>
                    <a:lstStyle/>
                    <a:p>
                      <a:endParaRPr lang="en-US" sz="2400" b="0" dirty="0"/>
                    </a:p>
                  </a:txBody>
                  <a:tcPr/>
                </a:tc>
                <a:extLst>
                  <a:ext uri="{0D108BD9-81ED-4DB2-BD59-A6C34878D82A}">
                    <a16:rowId xmlns:a16="http://schemas.microsoft.com/office/drawing/2014/main" val="1792523130"/>
                  </a:ext>
                </a:extLst>
              </a:tr>
              <a:tr h="839771">
                <a:tc>
                  <a:txBody>
                    <a:bodyPr/>
                    <a:lstStyle/>
                    <a:p>
                      <a:pPr marL="0" marR="0" algn="just">
                        <a:lnSpc>
                          <a:spcPct val="107000"/>
                        </a:lnSpc>
                        <a:spcBef>
                          <a:spcPts val="0"/>
                        </a:spcBef>
                        <a:spcAft>
                          <a:spcPts val="0"/>
                        </a:spcAft>
                      </a:pPr>
                      <a:r>
                        <a:rPr lang="en-US" sz="2400" b="0" dirty="0">
                          <a:effectLst/>
                          <a:latin typeface="Bookman Old Style" panose="02050604050505020204" pitchFamily="18" charset="0"/>
                          <a:ea typeface="Calibri" panose="020F0502020204030204" pitchFamily="34" charset="0"/>
                          <a:cs typeface="Times New Roman" panose="02020603050405020304" pitchFamily="18" charset="0"/>
                        </a:rPr>
                        <a:t>4</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400" b="0" dirty="0">
                          <a:effectLst/>
                          <a:latin typeface="Bookman Old Style" panose="02050604050505020204" pitchFamily="18" charset="0"/>
                          <a:ea typeface="Calibri" panose="020F0502020204030204" pitchFamily="34" charset="0"/>
                          <a:cs typeface="Times New Roman" panose="02020603050405020304" pitchFamily="18" charset="0"/>
                        </a:rPr>
                        <a:t>Gives praise and/or encouragement</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n-US" sz="2400" b="0" dirty="0"/>
                    </a:p>
                  </a:txBody>
                  <a:tcPr/>
                </a:tc>
                <a:tc>
                  <a:txBody>
                    <a:bodyPr/>
                    <a:lstStyle/>
                    <a:p>
                      <a:endParaRPr lang="en-US" sz="2400" b="0" dirty="0"/>
                    </a:p>
                  </a:txBody>
                  <a:tcPr/>
                </a:tc>
                <a:tc>
                  <a:txBody>
                    <a:bodyPr/>
                    <a:lstStyle/>
                    <a:p>
                      <a:endParaRPr lang="en-US" sz="2400" b="0" dirty="0"/>
                    </a:p>
                  </a:txBody>
                  <a:tcPr/>
                </a:tc>
                <a:tc>
                  <a:txBody>
                    <a:bodyPr/>
                    <a:lstStyle/>
                    <a:p>
                      <a:endParaRPr lang="en-US" sz="2400" b="0" dirty="0"/>
                    </a:p>
                  </a:txBody>
                  <a:tcPr/>
                </a:tc>
                <a:extLst>
                  <a:ext uri="{0D108BD9-81ED-4DB2-BD59-A6C34878D82A}">
                    <a16:rowId xmlns:a16="http://schemas.microsoft.com/office/drawing/2014/main" val="4217361327"/>
                  </a:ext>
                </a:extLst>
              </a:tr>
            </a:tbl>
          </a:graphicData>
        </a:graphic>
      </p:graphicFrame>
      <p:pic>
        <p:nvPicPr>
          <p:cNvPr id="4" name="Picture 3">
            <a:extLst>
              <a:ext uri="{FF2B5EF4-FFF2-40B4-BE49-F238E27FC236}">
                <a16:creationId xmlns:a16="http://schemas.microsoft.com/office/drawing/2014/main" id="{E31CFDD8-DAFE-45C4-BB76-1B9547ABD26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4287"/>
            <a:ext cx="540385" cy="685800"/>
          </a:xfrm>
          <a:prstGeom prst="rect">
            <a:avLst/>
          </a:prstGeom>
          <a:noFill/>
          <a:ln>
            <a:noFill/>
          </a:ln>
        </p:spPr>
      </p:pic>
    </p:spTree>
    <p:extLst>
      <p:ext uri="{BB962C8B-B14F-4D97-AF65-F5344CB8AC3E}">
        <p14:creationId xmlns:p14="http://schemas.microsoft.com/office/powerpoint/2010/main" val="157255617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1606</TotalTime>
  <Words>1468</Words>
  <Application>Microsoft Macintosh PowerPoint</Application>
  <PresentationFormat>Widescreen</PresentationFormat>
  <Paragraphs>212</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Bookman Old Style</vt:lpstr>
      <vt:lpstr>Calibri</vt:lpstr>
      <vt:lpstr>Courier New</vt:lpstr>
      <vt:lpstr>Gill Sans MT</vt:lpstr>
      <vt:lpstr>Wingdings</vt:lpstr>
      <vt:lpstr>Gallery</vt:lpstr>
      <vt:lpstr>MODELS OF AUTHENTIC ASSESSMENT RELEVANT TO DUAL-MODE UNIVERSITIES IN NIGERIA</vt:lpstr>
      <vt:lpstr>The Observation Model</vt:lpstr>
      <vt:lpstr>Effective Observation Guidelines </vt:lpstr>
      <vt:lpstr> The performance sample model</vt:lpstr>
      <vt:lpstr> The actual performance  model</vt:lpstr>
      <vt:lpstr>Tools used in observation Model (1)</vt:lpstr>
      <vt:lpstr>Example of individual developmental CHECKLIST: checklist Teacher: ………………..Date: …………….. </vt:lpstr>
      <vt:lpstr>Example of Group Developmental Record Sheet </vt:lpstr>
      <vt:lpstr>Example of Observation Checklist: Leadership Checklist Student name: ………………………</vt:lpstr>
      <vt:lpstr>Tools used in observation Model (2)</vt:lpstr>
      <vt:lpstr>Example of Interview Record Sheet Programme: ------------------------------------------------------------ Name of Interviewee: ……………………………………………………. Date: ---------------------- Interviewer: ………………………………… Instructions to Interviewers: ………………………………………..</vt:lpstr>
      <vt:lpstr>Tools used for performance sample model</vt:lpstr>
      <vt:lpstr>Actual performance assessment tools (I)</vt:lpstr>
      <vt:lpstr>Actual performance assessment tools (II)</vt:lpstr>
      <vt:lpstr>Example of Self-Assessment Checklist (1)  Student Self-Assessment Checklist Subject title:  …………………………… _________________________________</vt:lpstr>
      <vt:lpstr>Example of Self-Assessment Checklist (ii)</vt:lpstr>
      <vt:lpstr>Actual performance assessment tools (III)</vt:lpstr>
      <vt:lpstr> Group activity 2</vt:lpstr>
      <vt:lpstr> Template for group activity 2</vt:lpstr>
      <vt:lpstr>Group activity 2 cont.</vt:lpstr>
      <vt:lpstr>Authentic assessment tools useful to  dual-mode universities in Nigeria (I)</vt:lpstr>
      <vt:lpstr>Authentic assessment tools useful to  dual-mode universities in Nigeria (II)</vt:lpstr>
      <vt:lpstr>Authentic assessment tools useful to  dual-mode universities in Nigeria (III)</vt:lpstr>
      <vt:lpstr>Authentic assessment tools useful to  dual-mode universities in Nigeria (IV)</vt:lpstr>
      <vt:lpstr> Assignment 1: Other aa tools to classify</vt:lpstr>
      <vt:lpstr>Follow-up questions to assignment 1</vt:lpstr>
      <vt:lpstr>appreciation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AUTHENTIC ASSESSMENT IN DUAL MODE UNIVERSITIES IN NIGERIA</dc:title>
  <dc:creator>Godwin Akper</dc:creator>
  <cp:lastModifiedBy>Godwin Akper</cp:lastModifiedBy>
  <cp:revision>80</cp:revision>
  <dcterms:created xsi:type="dcterms:W3CDTF">2021-11-16T17:36:21Z</dcterms:created>
  <dcterms:modified xsi:type="dcterms:W3CDTF">2021-11-29T18:39:06Z</dcterms:modified>
</cp:coreProperties>
</file>