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  <p:sldMasterId id="2147483660" r:id="rId2"/>
  </p:sldMasterIdLst>
  <p:sldIdLst>
    <p:sldId id="256" r:id="rId3"/>
    <p:sldId id="272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73" r:id="rId13"/>
    <p:sldId id="265" r:id="rId14"/>
    <p:sldId id="266" r:id="rId15"/>
    <p:sldId id="267" r:id="rId16"/>
    <p:sldId id="268" r:id="rId17"/>
    <p:sldId id="269" r:id="rId18"/>
    <p:sldId id="270" r:id="rId19"/>
    <p:sldId id="275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/>
    <p:restoredTop sz="95897"/>
  </p:normalViewPr>
  <p:slideViewPr>
    <p:cSldViewPr snapToGrid="0" snapToObjects="1">
      <p:cViewPr varScale="1">
        <p:scale>
          <a:sx n="143" d="100"/>
          <a:sy n="143" d="100"/>
        </p:scale>
        <p:origin x="12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Autofit/>
          </a:bodyPr>
          <a:lstStyle>
            <a:lvl1pPr algn="l">
              <a:defRPr sz="3600" baseline="0"/>
            </a:lvl1pPr>
          </a:lstStyle>
          <a:p>
            <a:r>
              <a:rPr lang="en-NG" sz="6600" dirty="0"/>
              <a:t>AUTHENTIC ASSESSMENT IN DUAL MODE UNIVERSITIES IN NIGERIA</a:t>
            </a:r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4998F-8831-2142-A28D-BB0898F0FD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DA0804-8B88-AB43-BE15-A84BFA4B9B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27DE33-9024-094D-B080-E7D9ACF2D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92245-F3EB-824F-84AF-3E90AB0F0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AF39A2-4700-264C-91ED-1025734F8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606046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81116-810C-4848-932E-18F23CABC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4C530-1A3B-AE4D-AC69-DE45A57507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N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B188E-04A6-7949-9031-D99F5CC91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CD6D2-ED0B-EE41-9AB3-AA60A1C69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A9F9E-7632-2A4B-AFA4-E675C20D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659989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FCFBBF-1942-F741-BF6A-D5A9F716C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EF4D3-A18A-5440-BC06-5449B7AFC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D063E-A10D-264E-8DCE-F8CC7733B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627F6-85AF-4140-A593-5E5BE037C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E79DB-B314-374E-BFC5-B486E9DC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10436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C89F9-3E38-CC42-8DE5-E44B88F86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16517-B70B-2D45-A68F-4B8593439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CAB8AF-C42F-4747-B999-07B639B65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F9B9E-9B20-1449-92F8-CA2EEF03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30CFFE-16F6-BA46-9509-C985AFA84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55E7E0-2988-6E4A-9D25-A58B6F89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38267755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12756-E1BA-C84E-AAEE-7D7BB1789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F3A884-B406-9541-B121-A2B3EBE2BB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F6F42D-7A1B-CF4C-8A02-652B3E973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77FAE5-3158-1243-A8D1-CECE55C8F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B32ED8-EC0F-794D-B4CA-9DDC583DAB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116281-F6CB-3B41-A95F-6A4FA5124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4E5E23-43EE-7641-85F2-16C8F3309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801B94-CDFB-564A-B426-5BC81C2B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794397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E2C0C-B737-B845-A1D3-A73ACF630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23504E-37F6-D242-A3B0-C0FCA6AAC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269E17-A7EF-1A4F-B607-00ECC7E4B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5AB2E0-EB49-9C44-922B-7F3CC67C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7542369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0469D-9005-7D40-8B87-389FAED2F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FE4D51-009D-E14B-AFD1-983D5FD8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4C7F9-0770-BE43-80DF-8E10B6C6E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661703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34E32-568D-E440-B22D-3FED883A7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1AE78F-4B23-164D-9949-798AB5D35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36B2BA-DD05-7B48-97C6-8C78FD0C0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63967-CDAE-794F-86F5-1A7BFDE0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DFE75B-E41E-B842-852E-A833DB5A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07E575-B7EC-D240-BD22-F58E34049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59398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anchor="t"/>
          <a:lstStyle>
            <a:lvl1pPr>
              <a:defRPr sz="24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Participants appreciate authentic assessment as a veritable alternative to traditional structured assessment practices used for face-to-face delivery mode</a:t>
            </a:r>
            <a:endParaRPr lang="en-US" dirty="0"/>
          </a:p>
          <a:p>
            <a:pPr lvl="0"/>
            <a:r>
              <a:rPr lang="en-GB" dirty="0"/>
              <a:t>P</a:t>
            </a:r>
            <a:r>
              <a:rPr lang="en-NG" dirty="0"/>
              <a:t>articipants should be able to identify authentic assessment forms/models relevant to their institutions/learning contexts</a:t>
            </a:r>
            <a:endParaRPr lang="en-US" dirty="0"/>
          </a:p>
          <a:p>
            <a:pPr lvl="0"/>
            <a:r>
              <a:rPr lang="en-NG" dirty="0"/>
              <a:t>Participants should be able to design authentic assessment forms that best suit learning needs of their learners</a:t>
            </a:r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BB8BD-BF9E-2046-8C7F-35E93E95F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478BF9-84C1-5B45-AE5C-0C02A2177A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3E9086-6518-4247-883B-262F83A43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1C855D-05B3-054E-8987-A67DA4B5F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84B94-DD7F-2646-B9CD-3DB874DED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A7134E-9E01-5745-9554-D75A4CA70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47337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50C00-2950-3C48-AB5B-3862B0AA2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A7FDFD-0E5E-6649-9202-207E34A8A0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CC311-B2C8-EF4E-BAC9-C0D9AC969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8CC25-CDC1-9045-86D7-0950AAEDC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2D8E0-CD7F-B943-9AC2-F28B34084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6281467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2F37C1-A151-DF44-A4BC-7B98CBB4E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A2F7BA-73A3-C948-BE87-41B7A264E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1F6FC5-F1FD-1848-B3B9-4E402F27E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3D742-5A1B-4647-825C-C04CA8BA6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8F162-2C4C-1547-872F-1B16B4EE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893888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 baseline="0">
                <a:latin typeface="Arial" panose="020B0604020202020204" pitchFamily="34" charset="0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11/30/21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/>
              <a:pPr/>
              <a:t>11/30/21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11/30/21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58F22-926F-0246-9C0F-65898B5D6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NG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FB3A4B-454E-374F-8C43-9FCF39431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NG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0995A-F3CC-7C42-BAA0-55AE9A9193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E83C0-A45E-6840-9FDB-A25C7458CCC2}" type="datetimeFigureOut">
              <a:rPr lang="en-NG" smtClean="0"/>
              <a:t>30/11/2021</a:t>
            </a:fld>
            <a:endParaRPr lang="en-N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AEDD2-64AC-8A41-8609-FCA97DFBD9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41580-0EA8-B54F-8B98-809E236F3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BBE20-5B33-ED48-B7C1-8BEED1BBEEED}" type="slidenum">
              <a:rPr lang="en-NG" smtClean="0"/>
              <a:t>‹#›</a:t>
            </a:fld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291883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82C8B186-BDFF-DE4A-9E2D-D5B5106470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NG" sz="4000">
                <a:latin typeface="Arial" panose="020B0604020202020204" pitchFamily="34" charset="0"/>
                <a:cs typeface="Arial" panose="020B0604020202020204" pitchFamily="34" charset="0"/>
              </a:rPr>
              <a:t>AUTHENTIC ASSESSMENT IN DUAL MODE UNIVERSITIES IN NIGERIA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775DE74E-53AD-B245-BC7E-532655A784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1274972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NG">
                <a:latin typeface="Arial" panose="020B0604020202020204" pitchFamily="34" charset="0"/>
                <a:cs typeface="Arial" panose="020B0604020202020204" pitchFamily="34" charset="0"/>
              </a:rPr>
              <a:t>ponsor: COMMONWEALTH OF LEARNING, CANADA </a:t>
            </a:r>
          </a:p>
          <a:p>
            <a:pPr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NG">
                <a:latin typeface="Arial" panose="020B0604020202020204" pitchFamily="34" charset="0"/>
                <a:cs typeface="Arial" panose="020B0604020202020204" pitchFamily="34" charset="0"/>
              </a:rPr>
              <a:t>enue:  BabCOCK UNIVERSITY DISTANCE &amp; e-LEARNING CENTRE, Illisan Remo</a:t>
            </a:r>
          </a:p>
          <a:p>
            <a:pPr algn="ctr"/>
            <a:r>
              <a:rPr lang="en-NG">
                <a:latin typeface="Arial" panose="020B0604020202020204" pitchFamily="34" charset="0"/>
                <a:cs typeface="Arial" panose="020B0604020202020204" pitchFamily="34" charset="0"/>
              </a:rPr>
              <a:t>Date: 30 november -  1 December, 2021</a:t>
            </a:r>
          </a:p>
          <a:p>
            <a:pPr algn="ctr"/>
            <a:endParaRPr lang="en-NG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BC406B1-1C89-5144-B8EC-975300BB80E6}"/>
              </a:ext>
            </a:extLst>
          </p:cNvPr>
          <p:cNvSpPr txBox="1"/>
          <p:nvPr/>
        </p:nvSpPr>
        <p:spPr>
          <a:xfrm>
            <a:off x="749220" y="1143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63A7A7-A314-6B42-80FE-FA4ACF5FBE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35" y="261464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5177273-DC83-AC42-A004-E3157549E9BB}"/>
              </a:ext>
            </a:extLst>
          </p:cNvPr>
          <p:cNvSpPr txBox="1"/>
          <p:nvPr/>
        </p:nvSpPr>
        <p:spPr>
          <a:xfrm>
            <a:off x="3233854" y="132699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NG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8C1128D-8CF2-1D4E-862F-C72651494E70}"/>
              </a:ext>
            </a:extLst>
          </p:cNvPr>
          <p:cNvSpPr txBox="1"/>
          <p:nvPr/>
        </p:nvSpPr>
        <p:spPr>
          <a:xfrm>
            <a:off x="9188605" y="5775578"/>
            <a:ext cx="28435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/>
              <a:t>   </a:t>
            </a:r>
            <a:r>
              <a:rPr lang="en-NG" i="1"/>
              <a:t>GI Akper &amp; CA Okonkwo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C502B1-36B2-C944-9F1B-8F5772EC48CF}"/>
              </a:ext>
            </a:extLst>
          </p:cNvPr>
          <p:cNvSpPr txBox="1"/>
          <p:nvPr/>
        </p:nvSpPr>
        <p:spPr>
          <a:xfrm>
            <a:off x="12344400" y="262053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NG" dirty="0"/>
          </a:p>
        </p:txBody>
      </p:sp>
    </p:spTree>
    <p:extLst>
      <p:ext uri="{BB962C8B-B14F-4D97-AF65-F5344CB8AC3E}">
        <p14:creationId xmlns:p14="http://schemas.microsoft.com/office/powerpoint/2010/main" val="2663952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66CF7-E1EE-4449-971F-C5DFADF18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</a:t>
            </a:r>
            <a:r>
              <a:rPr lang="en-NG"/>
              <a:t>roup activity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4BFAAF-E41F-FA48-9E13-989E3757B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G"/>
          </a:p>
          <a:p>
            <a:pPr marL="0" indent="0">
              <a:buNone/>
            </a:pPr>
            <a:r>
              <a:rPr lang="en-GB" dirty="0"/>
              <a:t>From the four (4) cultures, identity </a:t>
            </a:r>
            <a:r>
              <a:rPr lang="en-NG"/>
              <a:t>your univeristy’s culture as a dual mode univeristy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B08B45-781C-D047-886B-3998D3DB05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30" y="336177"/>
            <a:ext cx="685799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684589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F158CE-36A8-D54F-80D7-C085B90E8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does a university culture really matter?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585F9-42DD-8040-8362-2537240C2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NG"/>
              <a:t>More often than not, ODL practices of a dual mode university are limited by the university’s culture (face-to-face practices determine policies).</a:t>
            </a:r>
          </a:p>
          <a:p>
            <a:r>
              <a:rPr lang="en-NG"/>
              <a:t>ODL assessment practices are acommodated if the university culture accepts ODL ideals of learning.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EE6D2F-C519-094C-B57C-F9CC302F42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990" y="570263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A04FEE-DE75-6444-8850-8A11A8FE229A}"/>
              </a:ext>
            </a:extLst>
          </p:cNvPr>
          <p:cNvSpPr txBox="1"/>
          <p:nvPr/>
        </p:nvSpPr>
        <p:spPr>
          <a:xfrm>
            <a:off x="9021338" y="5820937"/>
            <a:ext cx="3021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/>
              <a:t> </a:t>
            </a:r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023028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DABD4-4F17-3B42-8AE2-CBC2346DD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authentic assessment in dual mode universities?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DB636-9F9E-BC4F-B261-ED589B02C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G"/>
              <a:t>Authentic Assessment (AA) is a form of assessment of learning outcomes by asking learners to desmostrate competency in skills or knowledge acquired through performing real world task. </a:t>
            </a:r>
          </a:p>
          <a:p>
            <a:r>
              <a:rPr lang="en-NG"/>
              <a:t>It involves giving learners opportunities to SHOWCASE what they know:  to explain how they arrived at their conclusions;  apply acquired skills to real work scenerio.</a:t>
            </a:r>
          </a:p>
          <a:p>
            <a:pPr marL="0" indent="0">
              <a:buNone/>
            </a:pPr>
            <a:endParaRPr lang="en-N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F82412-F221-C84A-9504-43D9CCD9EA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836" y="349623"/>
            <a:ext cx="618564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14ECE60-42A5-4F48-ADC7-398516DA5887}"/>
              </a:ext>
            </a:extLst>
          </p:cNvPr>
          <p:cNvSpPr txBox="1"/>
          <p:nvPr/>
        </p:nvSpPr>
        <p:spPr>
          <a:xfrm>
            <a:off x="9355874" y="5684149"/>
            <a:ext cx="301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157428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A5BDA-7D25-8145-B6B1-0E348E21A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NG"/>
              <a:t>hy authentic assessment in dual mode universities?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AED7F6-88AD-8C4B-AD7D-7A6F16BED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NG"/>
              <a:t>21st century University is learner-centric.</a:t>
            </a:r>
          </a:p>
          <a:p>
            <a:r>
              <a:rPr lang="en-GB" dirty="0"/>
              <a:t>I</a:t>
            </a:r>
            <a:r>
              <a:rPr lang="en-NG"/>
              <a:t>n ODL, the ”centre of gravity” is shifted away from teacher to learner.</a:t>
            </a:r>
          </a:p>
          <a:p>
            <a:r>
              <a:rPr lang="en-NG"/>
              <a:t>Authentic Assessment is centred on the learner.</a:t>
            </a:r>
          </a:p>
          <a:p>
            <a:r>
              <a:rPr lang="en-NG"/>
              <a:t>DLCs in NUS use economy of scale – more learners requiring limited resources for quality learning.  Authentic Assessment paves the way for cost effective assessment administration e.g.  </a:t>
            </a:r>
            <a:r>
              <a:rPr lang="en-GB" dirty="0"/>
              <a:t>l</a:t>
            </a:r>
            <a:r>
              <a:rPr lang="en-NG"/>
              <a:t>arge examination halls are not neces</a:t>
            </a:r>
            <a:r>
              <a:rPr lang="en-GB" dirty="0"/>
              <a:t>s</a:t>
            </a:r>
            <a:r>
              <a:rPr lang="en-NG"/>
              <a:t>ary;  no invigilators and supervisors required (an AI Proctor is used where need be), no print answer booklets and question papers etc.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895CBA-32DB-6E4D-AC42-735D12DFDB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5835"/>
            <a:ext cx="699247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146298F-50B1-CB46-9E2A-0A5AFB6471DE}"/>
              </a:ext>
            </a:extLst>
          </p:cNvPr>
          <p:cNvSpPr txBox="1"/>
          <p:nvPr/>
        </p:nvSpPr>
        <p:spPr>
          <a:xfrm>
            <a:off x="9043639" y="5787483"/>
            <a:ext cx="2999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8060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B44B9-AB69-AF46-B312-981213688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</a:t>
            </a:r>
            <a:r>
              <a:rPr lang="en-NG"/>
              <a:t>hy authentic assessment in dual mode universities?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99581-A082-DF40-9D95-EEF27209F8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NG"/>
              <a:t>NUS now insists that learning be copatible with learners’ career interests, lifestyle, and skills. Authentic Asessment measure performance of skills acquired by the learner in a real-work envirolment thereby, meeting learners’ need.</a:t>
            </a:r>
          </a:p>
          <a:p>
            <a:r>
              <a:rPr lang="en-NG"/>
              <a:t>21st century Univeristy is driven by information and communication technology.  AA uses technology for its administration.</a:t>
            </a:r>
          </a:p>
          <a:p>
            <a:r>
              <a:rPr lang="en-NG"/>
              <a:t>21st century University is designed to meet learners where they live and work. AA allows learners to be assessed anytime, anywhere.</a:t>
            </a:r>
          </a:p>
          <a:p>
            <a:pPr marL="0" indent="0">
              <a:buNone/>
            </a:pPr>
            <a:r>
              <a:rPr lang="en-NG"/>
              <a:t>Cf. Noel Saliu, NUC DAP’s (2014, 262-263).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2F6A2B1-B477-A748-BD0C-11050656C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388" y="322730"/>
            <a:ext cx="854758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B2C6A1A-6B7D-2348-8ECE-10835F1467C6}"/>
              </a:ext>
            </a:extLst>
          </p:cNvPr>
          <p:cNvSpPr txBox="1"/>
          <p:nvPr/>
        </p:nvSpPr>
        <p:spPr>
          <a:xfrm>
            <a:off x="8965580" y="5820937"/>
            <a:ext cx="3055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/>
              <a:t>    </a:t>
            </a:r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557617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57B4B-A92E-9246-AB95-A38FB244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191" y="847027"/>
            <a:ext cx="9607661" cy="1056319"/>
          </a:xfrm>
        </p:spPr>
        <p:txBody>
          <a:bodyPr>
            <a:normAutofit/>
          </a:bodyPr>
          <a:lstStyle/>
          <a:p>
            <a:r>
              <a:rPr lang="en-NG"/>
              <a:t>tradiational  vs Authentic assessessment</a:t>
            </a:r>
            <a:br>
              <a:rPr lang="en-NG"/>
            </a:br>
            <a:r>
              <a:rPr lang="en-NG" i="1"/>
              <a:t>pros &amp; cons?</a:t>
            </a: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FB923-F527-954F-9A7C-A435C8C677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G"/>
              <a:t>ta</a:t>
            </a:r>
          </a:p>
        </p:txBody>
      </p:sp>
      <p:pic>
        <p:nvPicPr>
          <p:cNvPr id="10" name="Content Placeholder 9" descr="A person standing in front of a classroom of students&#10;&#10;Description automatically generated with low confidence">
            <a:extLst>
              <a:ext uri="{FF2B5EF4-FFF2-40B4-BE49-F238E27FC236}">
                <a16:creationId xmlns:a16="http://schemas.microsoft.com/office/drawing/2014/main" id="{B13BDE15-8598-4A47-A9BC-06E689E39C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02527" y="2821491"/>
            <a:ext cx="5389816" cy="3232346"/>
          </a:xfrm>
        </p:spPr>
      </p:pic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679DAF-CA2B-5641-9D80-FB873DC8FA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NG"/>
              <a:t>aa</a:t>
            </a:r>
          </a:p>
        </p:txBody>
      </p:sp>
      <p:pic>
        <p:nvPicPr>
          <p:cNvPr id="9" name="Content Placeholder 8" descr="A picture containing text, indoor, table, person&#10;&#10;Description automatically generated">
            <a:extLst>
              <a:ext uri="{FF2B5EF4-FFF2-40B4-BE49-F238E27FC236}">
                <a16:creationId xmlns:a16="http://schemas.microsoft.com/office/drawing/2014/main" id="{715B1E41-3E55-014C-9A49-B187FD8721BE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6251021" y="2778627"/>
            <a:ext cx="5601889" cy="3275210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497A346-D117-7E48-A60A-5E96F88BE0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42" y="161227"/>
            <a:ext cx="644682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65709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FE2AB-163B-6844-86CD-74B296BA6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traditional  </a:t>
            </a:r>
            <a:r>
              <a:rPr lang="en-NG" i="1"/>
              <a:t>vs </a:t>
            </a:r>
            <a:r>
              <a:rPr lang="en-NG"/>
              <a:t>Authentic assessessment</a:t>
            </a:r>
            <a:br>
              <a:rPr lang="en-NG"/>
            </a:br>
            <a:endParaRPr lang="en-N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58753-252F-6E4F-913C-AC5CE5A763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NG"/>
              <a:t>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0CEDF1-72FA-2F4B-A477-68797D9CC9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NG"/>
              <a:t>Contrived (does not measure real achievement of learners)</a:t>
            </a:r>
          </a:p>
          <a:p>
            <a:r>
              <a:rPr lang="en-NG"/>
              <a:t>Recall/Recognition (LOTS but not in all cases) (cf. Bloom’s Taxonomy)</a:t>
            </a:r>
          </a:p>
          <a:p>
            <a:r>
              <a:rPr lang="en-NG"/>
              <a:t>Teacher-structured</a:t>
            </a:r>
          </a:p>
          <a:p>
            <a:r>
              <a:rPr lang="en-NG"/>
              <a:t>Curriculum determines assessment</a:t>
            </a:r>
          </a:p>
          <a:p>
            <a:pPr marL="0" indent="0">
              <a:buNone/>
            </a:pPr>
            <a:endParaRPr lang="en-N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19B561-B4F5-2A41-A1D3-2D6BF0687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12362" y="2086125"/>
            <a:ext cx="4645152" cy="802237"/>
          </a:xfrm>
        </p:spPr>
        <p:txBody>
          <a:bodyPr/>
          <a:lstStyle/>
          <a:p>
            <a:r>
              <a:rPr lang="en-NG"/>
              <a:t>aa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EDC085-731B-AB4E-BCF9-A6A5374BE37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NG"/>
              <a:t>Real world (performing actual task)</a:t>
            </a:r>
          </a:p>
          <a:p>
            <a:r>
              <a:rPr lang="en-NG"/>
              <a:t>Construction/Application (HOTS in all cases) cf. Bloom’s Taxonomy)</a:t>
            </a:r>
          </a:p>
          <a:p>
            <a:r>
              <a:rPr lang="en-NG"/>
              <a:t>Learner-structured</a:t>
            </a:r>
          </a:p>
          <a:p>
            <a:r>
              <a:rPr lang="en-NG"/>
              <a:t>Assessment determines Curiculum </a:t>
            </a:r>
          </a:p>
          <a:p>
            <a:pPr marL="0" indent="0">
              <a:buNone/>
            </a:pPr>
            <a:endParaRPr lang="en-NG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81A3383-3D3F-274E-A8C9-6E28C1E5FB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94" y="295836"/>
            <a:ext cx="699247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BB4B4AD-AEB3-014F-9073-D7921B118241}"/>
              </a:ext>
            </a:extLst>
          </p:cNvPr>
          <p:cNvSpPr txBox="1"/>
          <p:nvPr/>
        </p:nvSpPr>
        <p:spPr>
          <a:xfrm>
            <a:off x="9333571" y="5684505"/>
            <a:ext cx="2765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242323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05C3-BC3E-CE45-B524-A51E4850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tA and AA </a:t>
            </a:r>
            <a:r>
              <a:rPr lang="en-NG" i="1"/>
              <a:t>pros and cons?</a:t>
            </a:r>
            <a:endParaRPr lang="en-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269C7-FFDC-4349-AC4B-EAD12BB00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NG"/>
              <a:t>They have the same goal, i.e. train citizens to become productive in society (work place, entreprenuers, mentors, vocation school teachers, artisans and many more)</a:t>
            </a:r>
          </a:p>
          <a:p>
            <a:r>
              <a:rPr lang="en-NG"/>
              <a:t>TA prompt learners to possess a pre-determined body of knowledge.  AA insist learners perform real tasks (apply knowledge and/or skills to real tasks, e.g. fix a car as a mechanic instead of describe how a car may be fixed)</a:t>
            </a:r>
          </a:p>
          <a:p>
            <a:r>
              <a:rPr lang="en-NG"/>
              <a:t>TA measure learners’ knowledge/comprehension achievments but AA measure learners proficiency in performing real tasks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F837BB-ADC0-F547-AFB6-D06E2B889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06" y="282388"/>
            <a:ext cx="793376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DD16363-D33B-1542-B968-A64650361246}"/>
              </a:ext>
            </a:extLst>
          </p:cNvPr>
          <p:cNvSpPr txBox="1"/>
          <p:nvPr/>
        </p:nvSpPr>
        <p:spPr>
          <a:xfrm>
            <a:off x="9188606" y="5631366"/>
            <a:ext cx="2854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4199808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4B30B-D84F-844E-A524-40B4EE8B5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NG"/>
              <a:t>oes a university culture affect assessment forms of its dlc?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4D4A6-79DC-EA46-BF19-E13BC1DC72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04302"/>
            <a:ext cx="9603275" cy="3450613"/>
          </a:xfrm>
        </p:spPr>
        <p:txBody>
          <a:bodyPr>
            <a:normAutofit fontScale="92500" lnSpcReduction="20000"/>
          </a:bodyPr>
          <a:lstStyle/>
          <a:p>
            <a:r>
              <a:rPr lang="en-NG"/>
              <a:t>A Dual Mode university with a Collegial culture will insists that the teacher and curriculum determine assessment forms in DLC and not the other way around.</a:t>
            </a:r>
          </a:p>
          <a:p>
            <a:r>
              <a:rPr lang="en-GB" dirty="0"/>
              <a:t>Authentic Assessment is more likely to be at home in a university with a mixture of Managerial and Developmental cultures than in a Collegial and Negotiating Dual Mode university.</a:t>
            </a:r>
          </a:p>
          <a:p>
            <a:r>
              <a:rPr lang="en-GB" dirty="0"/>
              <a:t>Traditional Assessment patterns in Collegial  face-to-face mode is usually transplanted in the DLCs, of many  of the 13 operational (14 approved) Dual Mode universities in NUS.</a:t>
            </a:r>
          </a:p>
          <a:p>
            <a:pPr marL="0" indent="0">
              <a:buNone/>
            </a:pPr>
            <a:endParaRPr lang="en-NG"/>
          </a:p>
          <a:p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995165-61E4-FC40-A76D-4A043178D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12694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1BF6DD1-7DEB-6B44-9520-CD45BDC284E4}"/>
              </a:ext>
            </a:extLst>
          </p:cNvPr>
          <p:cNvSpPr txBox="1"/>
          <p:nvPr/>
        </p:nvSpPr>
        <p:spPr>
          <a:xfrm>
            <a:off x="9333571" y="5675970"/>
            <a:ext cx="27320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/>
              <a:t> </a:t>
            </a:r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592758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40297-A7A4-C747-8442-427827565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appreciation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6E903-A945-AE44-96C7-9177BF3BB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NG"/>
          </a:p>
          <a:p>
            <a:pPr marL="0" indent="0">
              <a:buNone/>
            </a:pPr>
            <a:endParaRPr lang="en-NG"/>
          </a:p>
          <a:p>
            <a:pPr marL="0" indent="0">
              <a:buNone/>
            </a:pPr>
            <a:r>
              <a:rPr lang="en-NG"/>
              <a:t>				Thank you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9E6E13-8FBA-5D43-A55F-777461B57124}"/>
              </a:ext>
            </a:extLst>
          </p:cNvPr>
          <p:cNvSpPr txBox="1"/>
          <p:nvPr/>
        </p:nvSpPr>
        <p:spPr>
          <a:xfrm>
            <a:off x="9077093" y="5765181"/>
            <a:ext cx="2976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4D5552-A699-F94A-A0D6-8A7EC7E7E9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06" y="282388"/>
            <a:ext cx="793376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66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C1802-1C10-AE4F-96F6-4936558D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three (3) </a:t>
            </a:r>
            <a:r>
              <a:rPr lang="en-NG"/>
              <a:t>questions by way of 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072BB-EC99-8D4E-81FF-D7520D33B3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214207"/>
            <a:ext cx="9603275" cy="3450613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rabicPeriod"/>
            </a:pPr>
            <a:r>
              <a:rPr lang="en-GB" sz="8000" dirty="0"/>
              <a:t>W</a:t>
            </a:r>
            <a:r>
              <a:rPr lang="en-NG" sz="8000"/>
              <a:t>hich university best meet Nigeria’s higher education needs in the 21st century: </a:t>
            </a:r>
            <a:r>
              <a:rPr lang="en-NG" sz="8000">
                <a:highlight>
                  <a:srgbClr val="FFFF00"/>
                </a:highlight>
              </a:rPr>
              <a:t>traditional</a:t>
            </a:r>
            <a:r>
              <a:rPr lang="en-NG" sz="8000"/>
              <a:t> (conventional) (FUAA), </a:t>
            </a:r>
            <a:r>
              <a:rPr lang="en-NG" sz="8000">
                <a:highlight>
                  <a:srgbClr val="FFFF00"/>
                </a:highlight>
              </a:rPr>
              <a:t>single</a:t>
            </a:r>
            <a:r>
              <a:rPr lang="en-NG" sz="8000"/>
              <a:t> mode ODL (NOUN) or a </a:t>
            </a:r>
            <a:r>
              <a:rPr lang="en-NG" sz="8000">
                <a:highlight>
                  <a:srgbClr val="FFFF00"/>
                </a:highlight>
              </a:rPr>
              <a:t>dua</a:t>
            </a:r>
            <a:r>
              <a:rPr lang="en-NG" sz="8000"/>
              <a:t>l mode university (ABU, UI, Babcock etc)?</a:t>
            </a:r>
          </a:p>
          <a:p>
            <a:pPr marL="457200" indent="-457200">
              <a:buAutoNum type="arabicPeriod"/>
            </a:pPr>
            <a:r>
              <a:rPr lang="en-NG" sz="8000"/>
              <a:t>In addressing Nigeria’s higher education challenges, does the solution lay exclusively with firm commitment to </a:t>
            </a:r>
            <a:r>
              <a:rPr lang="en-NG" sz="8000">
                <a:highlight>
                  <a:srgbClr val="FFFF00"/>
                </a:highlight>
              </a:rPr>
              <a:t>tradition</a:t>
            </a:r>
            <a:r>
              <a:rPr lang="en-NG" sz="8000"/>
              <a:t>, </a:t>
            </a:r>
            <a:r>
              <a:rPr lang="en-NG" sz="8000">
                <a:highlight>
                  <a:srgbClr val="FFFF00"/>
                </a:highlight>
              </a:rPr>
              <a:t>research</a:t>
            </a:r>
            <a:r>
              <a:rPr lang="en-NG" sz="8000"/>
              <a:t> and </a:t>
            </a:r>
            <a:r>
              <a:rPr lang="en-NG" sz="8000">
                <a:highlight>
                  <a:srgbClr val="FFFF00"/>
                </a:highlight>
              </a:rPr>
              <a:t>scholarship</a:t>
            </a:r>
            <a:r>
              <a:rPr lang="en-NG" sz="8000"/>
              <a:t> or the learning needs of learners informed by employers expectations are also important?</a:t>
            </a:r>
          </a:p>
          <a:p>
            <a:pPr marL="457200" indent="-457200">
              <a:buAutoNum type="arabicPeriod"/>
            </a:pPr>
            <a:r>
              <a:rPr lang="en-GB" sz="8000" dirty="0"/>
              <a:t>H</a:t>
            </a:r>
            <a:r>
              <a:rPr lang="en-NG" sz="8000"/>
              <a:t>ow about </a:t>
            </a:r>
            <a:r>
              <a:rPr lang="en-NG" sz="8000">
                <a:highlight>
                  <a:srgbClr val="FFFF00"/>
                </a:highlight>
              </a:rPr>
              <a:t>affordability</a:t>
            </a:r>
            <a:r>
              <a:rPr lang="en-NG" sz="8000"/>
              <a:t>, </a:t>
            </a:r>
            <a:r>
              <a:rPr lang="en-NG" sz="8000">
                <a:highlight>
                  <a:srgbClr val="FFFF00"/>
                </a:highlight>
              </a:rPr>
              <a:t>access,</a:t>
            </a:r>
            <a:r>
              <a:rPr lang="en-NG" sz="8000"/>
              <a:t> </a:t>
            </a:r>
            <a:r>
              <a:rPr lang="en-NG" sz="8000">
                <a:highlight>
                  <a:srgbClr val="FFFF00"/>
                </a:highlight>
              </a:rPr>
              <a:t>equal</a:t>
            </a:r>
            <a:r>
              <a:rPr lang="en-NG" sz="8000"/>
              <a:t> opportunities to university education; also  </a:t>
            </a:r>
            <a:r>
              <a:rPr lang="en-NG" sz="8000">
                <a:highlight>
                  <a:srgbClr val="FFFF00"/>
                </a:highlight>
              </a:rPr>
              <a:t>flexibility</a:t>
            </a:r>
            <a:r>
              <a:rPr lang="en-NG" sz="8000"/>
              <a:t> in our learning delivery (cf. NPE 2004, 2014)? </a:t>
            </a:r>
            <a:endParaRPr lang="en-NG"/>
          </a:p>
          <a:p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F2A9E4-4AB7-0648-B2BC-B578ECDD13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92" y="250312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50D0887-F5F1-784D-B611-272A3BBE8283}"/>
              </a:ext>
            </a:extLst>
          </p:cNvPr>
          <p:cNvSpPr txBox="1"/>
          <p:nvPr/>
        </p:nvSpPr>
        <p:spPr>
          <a:xfrm>
            <a:off x="8999035" y="5664820"/>
            <a:ext cx="2620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164621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59A4B-ED8E-C345-93B7-6850DC828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WORKSHOP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BC1E4-E3F4-9C4D-8BF6-8EAF359341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GB" dirty="0"/>
              <a:t>Participants appreciate Authentic Assessment as a veritable alternative to Traditional Assessment practices common in the face-to-face delivery mode.</a:t>
            </a:r>
            <a:endParaRPr lang="en-US" dirty="0"/>
          </a:p>
          <a:p>
            <a:pPr lvl="0"/>
            <a:r>
              <a:rPr lang="en-GB" dirty="0"/>
              <a:t>P</a:t>
            </a:r>
            <a:r>
              <a:rPr lang="en-NG"/>
              <a:t>articipants should be able to identify and use Authentic Assessment forms/models relevant to their institutions/learning contexts.</a:t>
            </a:r>
            <a:endParaRPr lang="en-US" dirty="0"/>
          </a:p>
          <a:p>
            <a:pPr lvl="0"/>
            <a:r>
              <a:rPr lang="en-NG"/>
              <a:t>Participants should be able to design authentic assessment forms that best suit learning needs of their learners.</a:t>
            </a:r>
            <a:endParaRPr lang="en-US" dirty="0"/>
          </a:p>
          <a:p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F4245D-5BEE-444C-8B2A-848527D49B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90" y="461619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85E1CD-F82D-E341-BCE6-460F6AC5941F}"/>
              </a:ext>
            </a:extLst>
          </p:cNvPr>
          <p:cNvSpPr txBox="1"/>
          <p:nvPr/>
        </p:nvSpPr>
        <p:spPr>
          <a:xfrm>
            <a:off x="9255512" y="5628323"/>
            <a:ext cx="2709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/>
              <a:t> </a:t>
            </a:r>
            <a:r>
              <a:rPr lang="en-NG" i="1"/>
              <a:t>GI Akper &amp; CA Okonkwo</a:t>
            </a:r>
          </a:p>
          <a:p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4143359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5B3EF-8672-2546-AFDB-A0D46843B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</a:t>
            </a:r>
            <a:r>
              <a:rPr lang="en-NG"/>
              <a:t>ommon features of a DUAL MODE UNIVERSITY IN NIGERIA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9673E-6517-3E43-B250-28B06D560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NG"/>
              <a:t>Dual mode universities combine face-to-face with distance/e-learning modes of learning delivery.</a:t>
            </a:r>
            <a:endParaRPr lang="en-US" dirty="0"/>
          </a:p>
          <a:p>
            <a:pPr lvl="0"/>
            <a:r>
              <a:rPr lang="en-NG"/>
              <a:t>Distiance Learning in many dual mode universities replaces the abolished sandwich programmes in Nigerian University System (NUS) (cf. Ramon-Yusuf, 2014).</a:t>
            </a:r>
            <a:endParaRPr lang="en-US" dirty="0"/>
          </a:p>
          <a:p>
            <a:pPr lvl="0"/>
            <a:r>
              <a:rPr lang="en-GB" dirty="0"/>
              <a:t>A</a:t>
            </a:r>
            <a:r>
              <a:rPr lang="en-NG"/>
              <a:t> few out of the many programmes on offer in dual mode universities are offered through distance/e-learning (cf.  NUC </a:t>
            </a:r>
            <a:r>
              <a:rPr lang="en-NG" i="1"/>
              <a:t>guidelines for open and distance learning </a:t>
            </a:r>
            <a:r>
              <a:rPr lang="en-NG"/>
              <a:t>(ODL) mode.</a:t>
            </a:r>
            <a:endParaRPr lang="en-US" dirty="0"/>
          </a:p>
          <a:p>
            <a:pPr lvl="0"/>
            <a:r>
              <a:rPr lang="en-NG"/>
              <a:t>A culture of the university controls assessment processes of the distance/e-learning centres that should be guided  by open and distance/e-learning principles.</a:t>
            </a:r>
            <a:endParaRPr lang="en-US" dirty="0"/>
          </a:p>
          <a:p>
            <a:endParaRPr lang="en-N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253E3A-6A7E-A14E-B7FD-05219B8932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29" y="345688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C4D0E08-193A-344F-A266-38354B9D2E81}"/>
              </a:ext>
            </a:extLst>
          </p:cNvPr>
          <p:cNvSpPr txBox="1"/>
          <p:nvPr/>
        </p:nvSpPr>
        <p:spPr>
          <a:xfrm>
            <a:off x="9333572" y="5685340"/>
            <a:ext cx="2631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201581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4E80F-37DE-AC44-8B50-2675D68BD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Univeristy culture?  William bergquit’s four (4) cultures of academy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E51038-D6EC-8E4D-89E3-CAAD10EC86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9638" y="1959976"/>
            <a:ext cx="9603275" cy="3450613"/>
          </a:xfrm>
        </p:spPr>
        <p:txBody>
          <a:bodyPr/>
          <a:lstStyle/>
          <a:p>
            <a:r>
              <a:rPr lang="en-NG"/>
              <a:t>Collegial University Culture</a:t>
            </a:r>
          </a:p>
          <a:p>
            <a:r>
              <a:rPr lang="en-NG"/>
              <a:t>Managerial Univeristy Culture</a:t>
            </a:r>
          </a:p>
          <a:p>
            <a:r>
              <a:rPr lang="en-NG"/>
              <a:t>Developmental University Culture</a:t>
            </a:r>
          </a:p>
          <a:p>
            <a:r>
              <a:rPr lang="en-NG"/>
              <a:t>Negotiating University Culture</a:t>
            </a:r>
          </a:p>
          <a:p>
            <a:endParaRPr lang="en-NG"/>
          </a:p>
          <a:p>
            <a:pPr marL="0" indent="0">
              <a:buNone/>
            </a:pPr>
            <a:r>
              <a:rPr lang="en-NG"/>
              <a:t>W. Berguit (1992) </a:t>
            </a:r>
            <a:r>
              <a:rPr lang="en-NG" i="1"/>
              <a:t>The Four Cultures of the Academy</a:t>
            </a:r>
            <a:endParaRPr lang="en-NG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B81495-65B9-1B4E-A13A-B098CD6C6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51" y="506561"/>
            <a:ext cx="712695" cy="82257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E1848DD-3C73-4548-BC37-7572AF571933}"/>
              </a:ext>
            </a:extLst>
          </p:cNvPr>
          <p:cNvSpPr txBox="1"/>
          <p:nvPr/>
        </p:nvSpPr>
        <p:spPr>
          <a:xfrm>
            <a:off x="8720254" y="5687122"/>
            <a:ext cx="29390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2587817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A5C47-25C4-7E4D-B4E3-6AB8E3DB0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/>
              <a:t>Collegial university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45F73-4A87-504B-B546-047B868ED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NG"/>
              <a:t>A university with faculties/colleges/schools and departments/units.</a:t>
            </a:r>
          </a:p>
          <a:p>
            <a:r>
              <a:rPr lang="en-GB" dirty="0"/>
              <a:t>T</a:t>
            </a:r>
            <a:r>
              <a:rPr lang="en-NG"/>
              <a:t>he lecturer does authomous (to a large extent) research, teaching and assessments; provided the general university guidelines/norms are observed.</a:t>
            </a:r>
          </a:p>
          <a:p>
            <a:r>
              <a:rPr lang="en-NG"/>
              <a:t>The teacher determines the forms of formative as well as summative asessments for learners.</a:t>
            </a:r>
          </a:p>
          <a:p>
            <a:r>
              <a:rPr lang="en-GB" dirty="0"/>
              <a:t>I</a:t>
            </a:r>
            <a:r>
              <a:rPr lang="en-NG"/>
              <a:t>t hardly accommodate ODL norms on teamwork approach to course design and assessment forms that invite learner inputs.</a:t>
            </a:r>
          </a:p>
          <a:p>
            <a:r>
              <a:rPr lang="en-GB" dirty="0"/>
              <a:t>A</a:t>
            </a:r>
            <a:r>
              <a:rPr lang="en-NG"/>
              <a:t>cademic freedom is emphaized. It is mostly teacher-centric.</a:t>
            </a:r>
          </a:p>
          <a:p>
            <a:pPr marL="0" indent="0">
              <a:buNone/>
            </a:pPr>
            <a:endParaRPr lang="en-N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969336-A11C-E24B-8693-CD562440F7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29" y="282388"/>
            <a:ext cx="605118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7563F17-CB1B-D44E-8955-66BD93C98BDB}"/>
              </a:ext>
            </a:extLst>
          </p:cNvPr>
          <p:cNvSpPr txBox="1"/>
          <p:nvPr/>
        </p:nvSpPr>
        <p:spPr>
          <a:xfrm>
            <a:off x="8720255" y="5664820"/>
            <a:ext cx="2939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By 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107526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7BCB5-28C0-F64B-B215-C83A11C9B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17966"/>
            <a:ext cx="9603275" cy="1049235"/>
          </a:xfrm>
        </p:spPr>
        <p:txBody>
          <a:bodyPr/>
          <a:lstStyle/>
          <a:p>
            <a:r>
              <a:rPr lang="en-GB" dirty="0"/>
              <a:t>M</a:t>
            </a:r>
            <a:r>
              <a:rPr lang="en-NG"/>
              <a:t>anagerial university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DEB0-7735-F145-9EE4-97B65B50B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I</a:t>
            </a:r>
            <a:r>
              <a:rPr lang="en-NG"/>
              <a:t>t emphasizes economy of scale i.e many students, each paying little</a:t>
            </a:r>
          </a:p>
          <a:p>
            <a:r>
              <a:rPr lang="en-GB" dirty="0"/>
              <a:t>E</a:t>
            </a:r>
            <a:r>
              <a:rPr lang="en-NG"/>
              <a:t>mphasizes life-long learning – impacting knowledge to learners is more important than scholars researching for own knowledge</a:t>
            </a:r>
          </a:p>
          <a:p>
            <a:r>
              <a:rPr lang="en-GB" dirty="0"/>
              <a:t>I</a:t>
            </a:r>
            <a:r>
              <a:rPr lang="en-NG"/>
              <a:t>nter-disciplinarity is crucial – no supper discipline, learners can learn anything at any level of their life</a:t>
            </a:r>
          </a:p>
          <a:p>
            <a:r>
              <a:rPr lang="en-GB" dirty="0"/>
              <a:t>C</a:t>
            </a:r>
            <a:r>
              <a:rPr lang="en-NG"/>
              <a:t>urriculum is designed to solve existing problems (cf. China university system)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781FAD2-4F79-B643-A7FC-ABF3F6319E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706" y="461619"/>
            <a:ext cx="540385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21E94D-683D-3541-80E2-834CCEEF26AA}"/>
              </a:ext>
            </a:extLst>
          </p:cNvPr>
          <p:cNvSpPr txBox="1"/>
          <p:nvPr/>
        </p:nvSpPr>
        <p:spPr>
          <a:xfrm>
            <a:off x="8943278" y="5776332"/>
            <a:ext cx="2916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4081727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5B7C7-3DE0-394D-BB97-EE203899B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</a:t>
            </a:r>
            <a:r>
              <a:rPr lang="en-NG"/>
              <a:t>evelopmental univeristy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E476F-3009-B84A-A7F0-0026014C21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Promotes ODL values of accessibility, equity, flexibility to accommodate dynamic needs of learners and teachers</a:t>
            </a:r>
          </a:p>
          <a:p>
            <a:r>
              <a:rPr lang="en-GB" dirty="0"/>
              <a:t>Tries to keep to its establishing mission</a:t>
            </a:r>
          </a:p>
          <a:p>
            <a:r>
              <a:rPr lang="en-GB" dirty="0"/>
              <a:t>Insists on developing the learner more than the teacher</a:t>
            </a:r>
          </a:p>
          <a:p>
            <a:r>
              <a:rPr lang="en-GB" dirty="0"/>
              <a:t>Appreciates the values espoused by Managerial University</a:t>
            </a:r>
            <a:endParaRPr lang="en-N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5CA6BCE-DE81-4E47-B00D-A9880253B5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76" y="295836"/>
            <a:ext cx="68580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626366-46F8-5440-84B2-E1C0CC94647E}"/>
              </a:ext>
            </a:extLst>
          </p:cNvPr>
          <p:cNvSpPr txBox="1"/>
          <p:nvPr/>
        </p:nvSpPr>
        <p:spPr>
          <a:xfrm>
            <a:off x="8742556" y="5684149"/>
            <a:ext cx="270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 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372904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F8EED-C2D6-1645-8236-18C5541B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</a:t>
            </a:r>
            <a:r>
              <a:rPr lang="en-NG"/>
              <a:t>egotiating university 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BBB77-3D29-454E-97A0-6CB4BD591F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/>
              <a:t>It</a:t>
            </a:r>
            <a:r>
              <a:rPr lang="en-NG"/>
              <a:t> emphasis equity i.e. all persons deserve equal treatment and educational oportunities.</a:t>
            </a:r>
          </a:p>
          <a:p>
            <a:r>
              <a:rPr lang="en-GB" dirty="0"/>
              <a:t>B</a:t>
            </a:r>
            <a:r>
              <a:rPr lang="en-NG"/>
              <a:t>rings different groups together to seek common goals and interests.</a:t>
            </a:r>
          </a:p>
          <a:p>
            <a:r>
              <a:rPr lang="en-GB" dirty="0"/>
              <a:t>W</a:t>
            </a:r>
            <a:r>
              <a:rPr lang="en-NG"/>
              <a:t>hile it opposes removal of academic freedom in manegerial and developmental cultures, it nevertheless suggests that for all to receive fair treatment, they should be members of a particular group, or negotiating partners to benefit from outcomes of negotiation.</a:t>
            </a:r>
          </a:p>
          <a:p>
            <a:r>
              <a:rPr lang="en-GB" dirty="0"/>
              <a:t>I</a:t>
            </a:r>
            <a:r>
              <a:rPr lang="en-NG"/>
              <a:t>nterest of a particular group may affect the academic plans of other groups.</a:t>
            </a:r>
          </a:p>
          <a:p>
            <a:endParaRPr lang="en-NG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BD404B9-CE8A-9A47-9DFD-725765595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41" y="461619"/>
            <a:ext cx="645459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8F11E5B-9713-D246-A907-A212D67146D4}"/>
              </a:ext>
            </a:extLst>
          </p:cNvPr>
          <p:cNvSpPr txBox="1"/>
          <p:nvPr/>
        </p:nvSpPr>
        <p:spPr>
          <a:xfrm>
            <a:off x="9277814" y="5776331"/>
            <a:ext cx="32338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G" i="1"/>
              <a:t>GI Akper&amp; CA Okonkwo</a:t>
            </a:r>
          </a:p>
        </p:txBody>
      </p:sp>
    </p:spTree>
    <p:extLst>
      <p:ext uri="{BB962C8B-B14F-4D97-AF65-F5344CB8AC3E}">
        <p14:creationId xmlns:p14="http://schemas.microsoft.com/office/powerpoint/2010/main" val="42209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1752</TotalTime>
  <Words>1373</Words>
  <Application>Microsoft Macintosh PowerPoint</Application>
  <PresentationFormat>Widescreen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Gill Sans MT</vt:lpstr>
      <vt:lpstr>Gallery</vt:lpstr>
      <vt:lpstr>Custom Design</vt:lpstr>
      <vt:lpstr>AUTHENTIC ASSESSMENT IN DUAL MODE UNIVERSITIES IN NIGERIA</vt:lpstr>
      <vt:lpstr>three (3) questions by way of introduction</vt:lpstr>
      <vt:lpstr>WORKSHOP OBJECTIVES</vt:lpstr>
      <vt:lpstr>Common features of a DUAL MODE UNIVERSITY IN NIGERIA</vt:lpstr>
      <vt:lpstr>Univeristy culture?  William bergquit’s four (4) cultures of academy</vt:lpstr>
      <vt:lpstr>Collegial university culture</vt:lpstr>
      <vt:lpstr>Managerial university culture</vt:lpstr>
      <vt:lpstr>Developmental univeristy culture</vt:lpstr>
      <vt:lpstr>Negotiating university culture</vt:lpstr>
      <vt:lpstr>Group activity 1</vt:lpstr>
      <vt:lpstr>does a university culture really matter?</vt:lpstr>
      <vt:lpstr>authentic assessment in dual mode universities?</vt:lpstr>
      <vt:lpstr>Why authentic assessment in dual mode universities? (1)</vt:lpstr>
      <vt:lpstr>Why authentic assessment in dual mode universities? (2)</vt:lpstr>
      <vt:lpstr>tradiational  vs Authentic assessessment pros &amp; cons?</vt:lpstr>
      <vt:lpstr>traditional  vs Authentic assessessment </vt:lpstr>
      <vt:lpstr>tA and AA pros and cons?</vt:lpstr>
      <vt:lpstr>Does a university culture affect assessment forms of its dlc?</vt:lpstr>
      <vt:lpstr>appreciation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AUTHENTIC ASSESSMENT IN DUAL MODE UNIVERSITIES IN NIGERIA</dc:title>
  <dc:creator>Godwin Akper</dc:creator>
  <cp:lastModifiedBy>Godwin Akper</cp:lastModifiedBy>
  <cp:revision>99</cp:revision>
  <cp:lastPrinted>2021-11-23T14:57:07Z</cp:lastPrinted>
  <dcterms:created xsi:type="dcterms:W3CDTF">2021-11-16T17:36:21Z</dcterms:created>
  <dcterms:modified xsi:type="dcterms:W3CDTF">2021-11-30T12:09:12Z</dcterms:modified>
</cp:coreProperties>
</file>