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2" r:id="rId2"/>
    <p:sldId id="280" r:id="rId3"/>
    <p:sldId id="281" r:id="rId4"/>
    <p:sldId id="282" r:id="rId5"/>
    <p:sldId id="283" r:id="rId6"/>
    <p:sldId id="284" r:id="rId7"/>
    <p:sldId id="285" r:id="rId8"/>
    <p:sldId id="306" r:id="rId9"/>
    <p:sldId id="286" r:id="rId10"/>
    <p:sldId id="287" r:id="rId11"/>
    <p:sldId id="288" r:id="rId12"/>
    <p:sldId id="307" r:id="rId13"/>
    <p:sldId id="289" r:id="rId14"/>
    <p:sldId id="290" r:id="rId15"/>
    <p:sldId id="291" r:id="rId16"/>
    <p:sldId id="292" r:id="rId17"/>
    <p:sldId id="293" r:id="rId18"/>
    <p:sldId id="294" r:id="rId19"/>
    <p:sldId id="295" r:id="rId20"/>
    <p:sldId id="296" r:id="rId21"/>
    <p:sldId id="297" r:id="rId22"/>
    <p:sldId id="308" r:id="rId23"/>
    <p:sldId id="303" r:id="rId24"/>
    <p:sldId id="299" r:id="rId25"/>
    <p:sldId id="300" r:id="rId26"/>
    <p:sldId id="302" r:id="rId27"/>
    <p:sldId id="301" r:id="rId28"/>
    <p:sldId id="304" r:id="rId29"/>
    <p:sldId id="30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7"/>
  </p:normalViewPr>
  <p:slideViewPr>
    <p:cSldViewPr snapToGrid="0" snapToObjects="1">
      <p:cViewPr varScale="1">
        <p:scale>
          <a:sx n="114" d="100"/>
          <a:sy n="114"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dirty="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965B9FFE-D9D7-FF48-9386-1C8A8927161C}"/>
              </a:ext>
            </a:extLst>
          </p:cNvPr>
          <p:cNvSpPr txBox="1"/>
          <p:nvPr userDrawn="1"/>
        </p:nvSpPr>
        <p:spPr>
          <a:xfrm>
            <a:off x="9291918" y="5688106"/>
            <a:ext cx="2729754" cy="369332"/>
          </a:xfrm>
          <a:prstGeom prst="rect">
            <a:avLst/>
          </a:prstGeom>
          <a:noFill/>
        </p:spPr>
        <p:txBody>
          <a:bodyPr wrap="square" rtlCol="0">
            <a:spAutoFit/>
          </a:bodyPr>
          <a:lstStyle/>
          <a:p>
            <a:r>
              <a:rPr lang="en-NG" dirty="0"/>
              <a:t>CA Okonkwo &amp; GI Akper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11/29/21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11/29/21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C1802-1C10-AE4F-96F6-4936558DCC71}"/>
              </a:ext>
            </a:extLst>
          </p:cNvPr>
          <p:cNvSpPr>
            <a:spLocks noGrp="1"/>
          </p:cNvSpPr>
          <p:nvPr>
            <p:ph type="title"/>
          </p:nvPr>
        </p:nvSpPr>
        <p:spPr/>
        <p:txBody>
          <a:bodyPr>
            <a:normAutofit fontScale="90000"/>
          </a:bodyPr>
          <a:lstStyle/>
          <a:p>
            <a:r>
              <a:rPr lang="en-US" sz="4400" b="1" dirty="0">
                <a:effectLst/>
                <a:latin typeface="Bookman Old Style" panose="02050604050505020204" pitchFamily="18" charset="0"/>
                <a:ea typeface="Calibri" panose="020F0502020204030204" pitchFamily="34" charset="0"/>
                <a:cs typeface="Times New Roman" panose="02020603050405020304" pitchFamily="18" charset="0"/>
              </a:rPr>
              <a:t>Validating Authentic Assessment Items</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NG" dirty="0"/>
          </a:p>
        </p:txBody>
      </p:sp>
      <p:sp>
        <p:nvSpPr>
          <p:cNvPr id="3" name="Content Placeholder 2">
            <a:extLst>
              <a:ext uri="{FF2B5EF4-FFF2-40B4-BE49-F238E27FC236}">
                <a16:creationId xmlns:a16="http://schemas.microsoft.com/office/drawing/2014/main" id="{05F072BB-EC99-8D4E-81FF-D7520D33B34A}"/>
              </a:ext>
            </a:extLst>
          </p:cNvPr>
          <p:cNvSpPr>
            <a:spLocks noGrp="1"/>
          </p:cNvSpPr>
          <p:nvPr>
            <p:ph idx="1"/>
          </p:nvPr>
        </p:nvSpPr>
        <p:spPr>
          <a:xfrm>
            <a:off x="1451579" y="2015732"/>
            <a:ext cx="9603275" cy="4037749"/>
          </a:xfrm>
        </p:spPr>
        <p:txBody>
          <a:bodyPr>
            <a:normAutofit/>
          </a:bodyPr>
          <a:lstStyle/>
          <a:p>
            <a:pPr marL="0" marR="0" indent="0" algn="just">
              <a:lnSpc>
                <a:spcPct val="107000"/>
              </a:lnSpc>
              <a:spcBef>
                <a:spcPts val="0"/>
              </a:spcBef>
              <a:spcAft>
                <a:spcPts val="0"/>
              </a:spcAft>
              <a:buNone/>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What is validation?</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Char char=""/>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Validation is the process of checking that the assessment tools, methods, judgement, evidence, and processes of the assessment to ensure they meet the requirements of the assessment instrument</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NG" dirty="0"/>
          </a:p>
          <a:p>
            <a:pPr marL="0" indent="0">
              <a:buNone/>
            </a:pPr>
            <a:endParaRPr lang="en-NG" dirty="0"/>
          </a:p>
          <a:p>
            <a:endParaRPr lang="en-NG" dirty="0"/>
          </a:p>
        </p:txBody>
      </p:sp>
      <p:pic>
        <p:nvPicPr>
          <p:cNvPr id="5" name="Picture 4">
            <a:extLst>
              <a:ext uri="{FF2B5EF4-FFF2-40B4-BE49-F238E27FC236}">
                <a16:creationId xmlns:a16="http://schemas.microsoft.com/office/drawing/2014/main" id="{A5F2A9E4-4AB7-0648-B2BC-B578ECDD13E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0050" y="461619"/>
            <a:ext cx="540385" cy="685800"/>
          </a:xfrm>
          <a:prstGeom prst="rect">
            <a:avLst/>
          </a:prstGeom>
          <a:noFill/>
          <a:ln>
            <a:noFill/>
          </a:ln>
        </p:spPr>
      </p:pic>
    </p:spTree>
    <p:extLst>
      <p:ext uri="{BB962C8B-B14F-4D97-AF65-F5344CB8AC3E}">
        <p14:creationId xmlns:p14="http://schemas.microsoft.com/office/powerpoint/2010/main" val="1646216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BFCF8-62DC-4FBE-B55E-3D5B12AE34D7}"/>
              </a:ext>
            </a:extLst>
          </p:cNvPr>
          <p:cNvSpPr>
            <a:spLocks noGrp="1"/>
          </p:cNvSpPr>
          <p:nvPr>
            <p:ph type="title"/>
          </p:nvPr>
        </p:nvSpPr>
        <p:spPr>
          <a:xfrm>
            <a:off x="1451578" y="966497"/>
            <a:ext cx="9603275" cy="1049235"/>
          </a:xfrm>
        </p:spPr>
        <p:txBody>
          <a:bodyPr/>
          <a:lstStyle/>
          <a:p>
            <a:r>
              <a:rPr lang="en-US" b="1" dirty="0">
                <a:latin typeface="Bookman Old Style" panose="02050604050505020204" pitchFamily="18" charset="0"/>
              </a:rPr>
              <a:t>Content validity (II)</a:t>
            </a:r>
          </a:p>
        </p:txBody>
      </p:sp>
      <p:sp>
        <p:nvSpPr>
          <p:cNvPr id="3" name="Content Placeholder 2">
            <a:extLst>
              <a:ext uri="{FF2B5EF4-FFF2-40B4-BE49-F238E27FC236}">
                <a16:creationId xmlns:a16="http://schemas.microsoft.com/office/drawing/2014/main" id="{9D8129C7-196F-44F3-9DB9-B872BC8B2C6D}"/>
              </a:ext>
            </a:extLst>
          </p:cNvPr>
          <p:cNvSpPr>
            <a:spLocks noGrp="1"/>
          </p:cNvSpPr>
          <p:nvPr>
            <p:ph idx="1"/>
          </p:nvPr>
        </p:nvSpPr>
        <p:spPr>
          <a:xfrm>
            <a:off x="1451579" y="2015732"/>
            <a:ext cx="9603275" cy="4363034"/>
          </a:xfrm>
        </p:spPr>
        <p:txBody>
          <a:bodyPr>
            <a:normAutofit/>
          </a:bodyPr>
          <a:lstStyle/>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Content validity is usually determined by the experts in the content area to be assessed. Content validity requires the use of recognized subject matter experts to evaluate whether the items designed for the assessment are relevant for defined content</a:t>
            </a:r>
          </a:p>
          <a:p>
            <a:pPr marL="0" marR="0" lvl="0" indent="0" algn="just">
              <a:lnSpc>
                <a:spcPct val="107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Symbol" panose="05050102010706020507" pitchFamily="18" charset="2"/>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Content validity requires more rigorous statistical test than does the assessment of face validity</a:t>
            </a:r>
          </a:p>
          <a:p>
            <a:pPr marL="0" marR="0" lvl="0" indent="0" algn="just">
              <a:lnSpc>
                <a:spcPct val="107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FDD931F5-A7A7-477D-BE38-77C31645056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2887" y="280697"/>
            <a:ext cx="540385" cy="685800"/>
          </a:xfrm>
          <a:prstGeom prst="rect">
            <a:avLst/>
          </a:prstGeom>
          <a:noFill/>
          <a:ln>
            <a:noFill/>
          </a:ln>
        </p:spPr>
      </p:pic>
    </p:spTree>
    <p:extLst>
      <p:ext uri="{BB962C8B-B14F-4D97-AF65-F5344CB8AC3E}">
        <p14:creationId xmlns:p14="http://schemas.microsoft.com/office/powerpoint/2010/main" val="319944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FAB27-16FF-4441-9763-BFEB830EB8B3}"/>
              </a:ext>
            </a:extLst>
          </p:cNvPr>
          <p:cNvSpPr>
            <a:spLocks noGrp="1"/>
          </p:cNvSpPr>
          <p:nvPr>
            <p:ph type="title"/>
          </p:nvPr>
        </p:nvSpPr>
        <p:spPr>
          <a:xfrm>
            <a:off x="1423003" y="804519"/>
            <a:ext cx="9603275" cy="1049235"/>
          </a:xfrm>
        </p:spPr>
        <p:txBody>
          <a:bodyPr/>
          <a:lstStyle/>
          <a:p>
            <a:r>
              <a:rPr lang="en-US" dirty="0">
                <a:latin typeface="Bookman Old Style" panose="02050604050505020204" pitchFamily="18" charset="0"/>
              </a:rPr>
              <a:t>Content validity (III)</a:t>
            </a:r>
            <a:endParaRPr lang="en-US" dirty="0"/>
          </a:p>
        </p:txBody>
      </p:sp>
      <p:sp>
        <p:nvSpPr>
          <p:cNvPr id="3" name="Content Placeholder 2">
            <a:extLst>
              <a:ext uri="{FF2B5EF4-FFF2-40B4-BE49-F238E27FC236}">
                <a16:creationId xmlns:a16="http://schemas.microsoft.com/office/drawing/2014/main" id="{9B897F67-DD8F-4EC8-92A9-C4AFBBA7FA0C}"/>
              </a:ext>
            </a:extLst>
          </p:cNvPr>
          <p:cNvSpPr>
            <a:spLocks noGrp="1"/>
          </p:cNvSpPr>
          <p:nvPr>
            <p:ph idx="1"/>
          </p:nvPr>
        </p:nvSpPr>
        <p:spPr>
          <a:xfrm>
            <a:off x="1200839" y="2015732"/>
            <a:ext cx="9854015" cy="4186764"/>
          </a:xfrm>
        </p:spPr>
        <p:txBody>
          <a:bodyPr>
            <a:normAutofit lnSpcReduction="10000"/>
          </a:bodyPr>
          <a:lstStyle/>
          <a:p>
            <a:pPr marL="571500" indent="-342900" algn="just">
              <a:lnSpc>
                <a:spcPct val="107000"/>
              </a:lnSpc>
              <a:spcBef>
                <a:spcPts val="0"/>
              </a:spcBef>
              <a:spcAft>
                <a:spcPts val="800"/>
              </a:spcAft>
              <a:buFont typeface="Wingdings" panose="05000000000000000000" pitchFamily="2" charset="2"/>
              <a:buChar char="v"/>
            </a:pPr>
            <a:r>
              <a:rPr lang="en-US" sz="2400" dirty="0">
                <a:latin typeface="Bookman Old Style" panose="02050604050505020204" pitchFamily="18" charset="0"/>
                <a:ea typeface="Calibri" panose="020F0502020204030204" pitchFamily="34" charset="0"/>
                <a:cs typeface="Times New Roman" panose="02020603050405020304" pitchFamily="18" charset="0"/>
              </a:rPr>
              <a:t>Content validity in academic and vocational areas authentic assessment items need to reflect the knowledge actually required for a given topic area or job skills</a:t>
            </a:r>
            <a:endParaRPr lang="en-US" sz="2400" dirty="0">
              <a:effectLst/>
              <a:latin typeface="Bookman Old Style" panose="02050604050505020204" pitchFamily="18" charset="0"/>
              <a:ea typeface="Calibri" panose="020F0502020204030204" pitchFamily="34" charset="0"/>
              <a:cs typeface="Times New Roman" panose="02020603050405020304" pitchFamily="18" charset="0"/>
            </a:endParaRPr>
          </a:p>
          <a:p>
            <a:pPr marL="571500" marR="0" indent="-342900" algn="just">
              <a:lnSpc>
                <a:spcPct val="107000"/>
              </a:lnSpc>
              <a:spcBef>
                <a:spcPts val="0"/>
              </a:spcBef>
              <a:spcAft>
                <a:spcPts val="800"/>
              </a:spcAft>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Succinctly put, an item has content validity if it measures knowledge of the content domain of which it was designed to measure its knowledge</a:t>
            </a:r>
          </a:p>
          <a:p>
            <a:pPr marL="1028700" lvl="1" indent="-342900"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That is, content validity concerns primarily the adequacy with which the authentic assessment items adequately and representatively sample the content areas to be measured</a:t>
            </a:r>
          </a:p>
          <a:p>
            <a:endParaRPr lang="en-US" dirty="0"/>
          </a:p>
        </p:txBody>
      </p:sp>
      <p:pic>
        <p:nvPicPr>
          <p:cNvPr id="4" name="Picture 3">
            <a:extLst>
              <a:ext uri="{FF2B5EF4-FFF2-40B4-BE49-F238E27FC236}">
                <a16:creationId xmlns:a16="http://schemas.microsoft.com/office/drawing/2014/main" id="{087384BC-5918-4DCA-8DC7-7DDC6CDF06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057275"/>
            <a:ext cx="540385" cy="685800"/>
          </a:xfrm>
          <a:prstGeom prst="rect">
            <a:avLst/>
          </a:prstGeom>
          <a:noFill/>
          <a:ln>
            <a:noFill/>
          </a:ln>
        </p:spPr>
      </p:pic>
    </p:spTree>
    <p:extLst>
      <p:ext uri="{BB962C8B-B14F-4D97-AF65-F5344CB8AC3E}">
        <p14:creationId xmlns:p14="http://schemas.microsoft.com/office/powerpoint/2010/main" val="407027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285A4-62F7-EB47-A158-B9BE3F4B5E93}"/>
              </a:ext>
            </a:extLst>
          </p:cNvPr>
          <p:cNvSpPr>
            <a:spLocks noGrp="1"/>
          </p:cNvSpPr>
          <p:nvPr>
            <p:ph type="title"/>
          </p:nvPr>
        </p:nvSpPr>
        <p:spPr/>
        <p:txBody>
          <a:bodyPr/>
          <a:lstStyle/>
          <a:p>
            <a:r>
              <a:rPr lang="en-US" dirty="0">
                <a:latin typeface="Bookman Old Style" panose="02050604050505020204" pitchFamily="18" charset="0"/>
              </a:rPr>
              <a:t>Content validity (IV)</a:t>
            </a:r>
            <a:endParaRPr lang="en-NG" dirty="0"/>
          </a:p>
        </p:txBody>
      </p:sp>
      <p:sp>
        <p:nvSpPr>
          <p:cNvPr id="3" name="Content Placeholder 2">
            <a:extLst>
              <a:ext uri="{FF2B5EF4-FFF2-40B4-BE49-F238E27FC236}">
                <a16:creationId xmlns:a16="http://schemas.microsoft.com/office/drawing/2014/main" id="{CA51FFD7-9CD2-4846-90D0-F17E782AD9FC}"/>
              </a:ext>
            </a:extLst>
          </p:cNvPr>
          <p:cNvSpPr>
            <a:spLocks noGrp="1"/>
          </p:cNvSpPr>
          <p:nvPr>
            <p:ph idx="1"/>
          </p:nvPr>
        </p:nvSpPr>
        <p:spPr/>
        <p:txBody>
          <a:bodyPr/>
          <a:lstStyle/>
          <a:p>
            <a:pPr marL="571500" marR="0" indent="-342900" algn="just">
              <a:lnSpc>
                <a:spcPct val="107000"/>
              </a:lnSpc>
              <a:spcBef>
                <a:spcPts val="0"/>
              </a:spcBef>
              <a:spcAft>
                <a:spcPts val="800"/>
              </a:spcAft>
              <a:buFont typeface="Wingdings" panose="05000000000000000000" pitchFamily="2" charset="2"/>
              <a:buChar char="v"/>
            </a:pPr>
            <a:r>
              <a:rPr lang="en-US" sz="2400" dirty="0">
                <a:latin typeface="Bookman Old Style" panose="02050604050505020204" pitchFamily="18" charset="0"/>
                <a:ea typeface="Calibri" panose="020F0502020204030204" pitchFamily="34" charset="0"/>
                <a:cs typeface="Times New Roman" panose="02020603050405020304" pitchFamily="18" charset="0"/>
              </a:rPr>
              <a:t>What provides evidence of content validity?</a:t>
            </a:r>
          </a:p>
          <a:p>
            <a:pPr marL="1028700" lvl="1" indent="-342900" algn="just">
              <a:lnSpc>
                <a:spcPct val="107000"/>
              </a:lnSpc>
              <a:spcBef>
                <a:spcPts val="0"/>
              </a:spcBef>
              <a:spcAft>
                <a:spcPts val="800"/>
              </a:spcAft>
              <a:buFont typeface="Wingdings" panose="05000000000000000000" pitchFamily="2" charset="2"/>
              <a:buChar char="Ø"/>
            </a:pPr>
            <a:r>
              <a:rPr lang="en-US" sz="2400" dirty="0">
                <a:latin typeface="Bookman Old Style" panose="02050604050505020204" pitchFamily="18" charset="0"/>
                <a:ea typeface="Calibri" panose="020F0502020204030204" pitchFamily="34" charset="0"/>
                <a:cs typeface="Times New Roman" panose="02020603050405020304" pitchFamily="18" charset="0"/>
              </a:rPr>
              <a:t>Test blueprint and specifications serve as foundation of validity evidence for determining the extent to which the test provides sufficient content coverage</a:t>
            </a:r>
          </a:p>
          <a:p>
            <a:endParaRPr lang="en-NG" dirty="0"/>
          </a:p>
        </p:txBody>
      </p:sp>
    </p:spTree>
    <p:extLst>
      <p:ext uri="{BB962C8B-B14F-4D97-AF65-F5344CB8AC3E}">
        <p14:creationId xmlns:p14="http://schemas.microsoft.com/office/powerpoint/2010/main" val="588279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BAF0-948C-45B5-A0A4-8F1AFE827786}"/>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How is content validity established?</a:t>
            </a:r>
            <a:endParaRPr lang="en-US" b="1" dirty="0"/>
          </a:p>
        </p:txBody>
      </p:sp>
      <p:sp>
        <p:nvSpPr>
          <p:cNvPr id="3" name="Content Placeholder 2">
            <a:extLst>
              <a:ext uri="{FF2B5EF4-FFF2-40B4-BE49-F238E27FC236}">
                <a16:creationId xmlns:a16="http://schemas.microsoft.com/office/drawing/2014/main" id="{2AD94DC2-94E4-442D-8488-98D4F1D83D05}"/>
              </a:ext>
            </a:extLst>
          </p:cNvPr>
          <p:cNvSpPr>
            <a:spLocks noGrp="1"/>
          </p:cNvSpPr>
          <p:nvPr>
            <p:ph idx="1"/>
          </p:nvPr>
        </p:nvSpPr>
        <p:spPr>
          <a:xfrm>
            <a:off x="881349" y="2015732"/>
            <a:ext cx="10173505" cy="4318967"/>
          </a:xfrm>
        </p:spPr>
        <p:txBody>
          <a:bodyPr>
            <a:normAutofit lnSpcReduction="10000"/>
          </a:bodyPr>
          <a:lstStyle/>
          <a:p>
            <a:pPr marL="742950" marR="0" lvl="1" indent="-285750" algn="just">
              <a:lnSpc>
                <a:spcPct val="107000"/>
              </a:lnSpc>
              <a:spcBef>
                <a:spcPts val="0"/>
              </a:spcBef>
              <a:spcAft>
                <a:spcPts val="800"/>
              </a:spcAft>
              <a:buFont typeface="Wingdings" panose="05000000000000000000" pitchFamily="2" charset="2"/>
              <a:buChar char=""/>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In practical terms, content validity is determined by documenting that the structure and content (items) capture the connection between:</a:t>
            </a:r>
          </a:p>
          <a:p>
            <a:pPr marL="457200" marR="0" lvl="1" indent="0" algn="just">
              <a:lnSpc>
                <a:spcPct val="107000"/>
              </a:lnSpc>
              <a:spcBef>
                <a:spcPts val="0"/>
              </a:spcBef>
              <a:spcAft>
                <a:spcPts val="80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lvl="2"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the intended measurement concepts and the way learners from the target student population understand and discuss that concept, or </a:t>
            </a:r>
          </a:p>
          <a:p>
            <a:pPr marL="914400" lvl="2" indent="0" algn="just">
              <a:lnSpc>
                <a:spcPct val="107000"/>
              </a:lnSpc>
              <a:spcBef>
                <a:spcPts val="0"/>
              </a:spcBef>
              <a:spcAft>
                <a:spcPts val="80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lvl="2"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targeted important work behaviors, activities, worker requirements or outcomes of the learning content in real world.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CEC108A9-C401-4B2E-9D0B-8C7202C387A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0964" y="461619"/>
            <a:ext cx="540385" cy="685800"/>
          </a:xfrm>
          <a:prstGeom prst="rect">
            <a:avLst/>
          </a:prstGeom>
          <a:noFill/>
          <a:ln>
            <a:noFill/>
          </a:ln>
        </p:spPr>
      </p:pic>
    </p:spTree>
    <p:extLst>
      <p:ext uri="{BB962C8B-B14F-4D97-AF65-F5344CB8AC3E}">
        <p14:creationId xmlns:p14="http://schemas.microsoft.com/office/powerpoint/2010/main" val="2234922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6AA9-D86B-44D8-81F4-DC036F028FA4}"/>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Face validity (I)</a:t>
            </a:r>
            <a:endParaRPr lang="en-US" dirty="0"/>
          </a:p>
        </p:txBody>
      </p:sp>
      <p:sp>
        <p:nvSpPr>
          <p:cNvPr id="3" name="Content Placeholder 2">
            <a:extLst>
              <a:ext uri="{FF2B5EF4-FFF2-40B4-BE49-F238E27FC236}">
                <a16:creationId xmlns:a16="http://schemas.microsoft.com/office/drawing/2014/main" id="{44320A07-8AD7-4639-94C1-D3038284F014}"/>
              </a:ext>
            </a:extLst>
          </p:cNvPr>
          <p:cNvSpPr>
            <a:spLocks noGrp="1"/>
          </p:cNvSpPr>
          <p:nvPr>
            <p:ph idx="1"/>
          </p:nvPr>
        </p:nvSpPr>
        <p:spPr>
          <a:xfrm>
            <a:off x="1123721" y="2015732"/>
            <a:ext cx="9931134" cy="4131680"/>
          </a:xfrm>
        </p:spPr>
        <p:txBody>
          <a:bodyPr>
            <a:noAutofit/>
          </a:bodyPr>
          <a:lstStyle/>
          <a:p>
            <a:pPr marR="0" lvl="0" algn="just">
              <a:lnSpc>
                <a:spcPct val="107000"/>
              </a:lnSpc>
              <a:spcBef>
                <a:spcPts val="0"/>
              </a:spcBef>
              <a:spcAft>
                <a:spcPts val="0"/>
              </a:spcAft>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Face validity considers how suitable the content of an item or authentic assessment items seems to be on the surface </a:t>
            </a:r>
          </a:p>
          <a:p>
            <a:pPr marL="0" marR="0" lvl="0" indent="0" algn="just">
              <a:lnSpc>
                <a:spcPct val="107000"/>
              </a:lnSpc>
              <a:spcBef>
                <a:spcPts val="0"/>
              </a:spcBef>
              <a:spcAft>
                <a:spcPts val="0"/>
              </a:spcAft>
              <a:buNone/>
            </a:pPr>
            <a:endParaRPr lang="en-US" sz="2400" dirty="0">
              <a:effectLst/>
              <a:latin typeface="Bookman Old Style" panose="02050604050505020204" pitchFamily="18" charset="0"/>
              <a:ea typeface="Calibri" panose="020F0502020204030204" pitchFamily="34" charset="0"/>
              <a:cs typeface="Times New Roman" panose="02020603050405020304" pitchFamily="18" charset="0"/>
            </a:endParaRPr>
          </a:p>
          <a:p>
            <a:pPr lvl="1" algn="just">
              <a:lnSpc>
                <a:spcPct val="107000"/>
              </a:lnSpc>
              <a:spcBef>
                <a:spcPts val="0"/>
              </a:spcBef>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Face validity assesses whether the items ‘looks valid’ to stakeholders.</a:t>
            </a:r>
          </a:p>
          <a:p>
            <a:pPr marL="457200" lvl="1" indent="0" algn="just">
              <a:lnSpc>
                <a:spcPct val="107000"/>
              </a:lnSpc>
              <a:spcBef>
                <a:spcPts val="0"/>
              </a:spcBef>
              <a:buNone/>
            </a:pPr>
            <a:endParaRPr lang="en-US" sz="2400" dirty="0">
              <a:effectLst/>
              <a:latin typeface="Bookman Old Style" panose="02050604050505020204" pitchFamily="18" charset="0"/>
              <a:ea typeface="Calibri" panose="020F0502020204030204" pitchFamily="34" charset="0"/>
              <a:cs typeface="Times New Roman" panose="02020603050405020304" pitchFamily="18" charset="0"/>
            </a:endParaRPr>
          </a:p>
          <a:p>
            <a:pPr marR="0" lvl="1"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It is similar to content validity, but face validity is a more informal and subjective assessment</a:t>
            </a:r>
          </a:p>
          <a:p>
            <a:pPr marL="0" indent="0">
              <a:buNone/>
            </a:pPr>
            <a:endParaRPr lang="en-US" sz="2400" dirty="0"/>
          </a:p>
        </p:txBody>
      </p:sp>
      <p:pic>
        <p:nvPicPr>
          <p:cNvPr id="4" name="Picture 3">
            <a:extLst>
              <a:ext uri="{FF2B5EF4-FFF2-40B4-BE49-F238E27FC236}">
                <a16:creationId xmlns:a16="http://schemas.microsoft.com/office/drawing/2014/main" id="{6A68DB48-F314-4B8F-B522-FA915368FA7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92201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5ECA-2AFC-4009-A45A-AA62FB2C926C}"/>
              </a:ext>
            </a:extLst>
          </p:cNvPr>
          <p:cNvSpPr>
            <a:spLocks noGrp="1"/>
          </p:cNvSpPr>
          <p:nvPr>
            <p:ph type="title"/>
          </p:nvPr>
        </p:nvSpPr>
        <p:spPr/>
        <p:txBody>
          <a:bodyPr/>
          <a:lstStyle/>
          <a:p>
            <a:r>
              <a:rPr lang="en-US" b="1" dirty="0"/>
              <a:t>Face validity (II)</a:t>
            </a:r>
          </a:p>
        </p:txBody>
      </p:sp>
      <p:sp>
        <p:nvSpPr>
          <p:cNvPr id="3" name="Content Placeholder 2">
            <a:extLst>
              <a:ext uri="{FF2B5EF4-FFF2-40B4-BE49-F238E27FC236}">
                <a16:creationId xmlns:a16="http://schemas.microsoft.com/office/drawing/2014/main" id="{E9F0BC94-696C-4C9B-87E4-EAA1F62FA65E}"/>
              </a:ext>
            </a:extLst>
          </p:cNvPr>
          <p:cNvSpPr>
            <a:spLocks noGrp="1"/>
          </p:cNvSpPr>
          <p:nvPr>
            <p:ph idx="1"/>
          </p:nvPr>
        </p:nvSpPr>
        <p:spPr>
          <a:xfrm>
            <a:off x="1451579" y="2015732"/>
            <a:ext cx="9603275" cy="4037749"/>
          </a:xfrm>
        </p:spPr>
        <p:txBody>
          <a:bodyPr>
            <a:normAutofit/>
          </a:bodyPr>
          <a:lstStyle/>
          <a:p>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It is a subjective measure and its often considered the weakest form of validity</a:t>
            </a:r>
          </a:p>
          <a:p>
            <a:pPr marL="0" indent="0">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However, it can be useful in the initial stages of developing the items where it could be employed to determine whether the authentic assessment items </a:t>
            </a:r>
            <a:r>
              <a:rPr lang="en-US" sz="2800" b="1" dirty="0">
                <a:effectLst/>
                <a:latin typeface="Bookman Old Style" panose="02050604050505020204" pitchFamily="18" charset="0"/>
                <a:ea typeface="Calibri" panose="020F0502020204030204" pitchFamily="34" charset="0"/>
                <a:cs typeface="Times New Roman" panose="02020603050405020304" pitchFamily="18" charset="0"/>
              </a:rPr>
              <a:t>appear to measure </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what it is supposed to measure</a:t>
            </a:r>
            <a:endParaRPr lang="en-US" sz="2800" dirty="0"/>
          </a:p>
        </p:txBody>
      </p:sp>
      <p:pic>
        <p:nvPicPr>
          <p:cNvPr id="4" name="Picture 3">
            <a:extLst>
              <a:ext uri="{FF2B5EF4-FFF2-40B4-BE49-F238E27FC236}">
                <a16:creationId xmlns:a16="http://schemas.microsoft.com/office/drawing/2014/main" id="{89D0127A-5BED-40B2-9FA2-561FF0BFBC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8625" y="290169"/>
            <a:ext cx="540385" cy="514350"/>
          </a:xfrm>
          <a:prstGeom prst="rect">
            <a:avLst/>
          </a:prstGeom>
          <a:noFill/>
          <a:ln>
            <a:noFill/>
          </a:ln>
        </p:spPr>
      </p:pic>
    </p:spTree>
    <p:extLst>
      <p:ext uri="{BB962C8B-B14F-4D97-AF65-F5344CB8AC3E}">
        <p14:creationId xmlns:p14="http://schemas.microsoft.com/office/powerpoint/2010/main" val="124890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0FEE7-2F4F-4883-9D89-7B918904B131}"/>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Criterion validity</a:t>
            </a:r>
            <a:endParaRPr lang="en-US" dirty="0"/>
          </a:p>
        </p:txBody>
      </p:sp>
      <p:sp>
        <p:nvSpPr>
          <p:cNvPr id="3" name="Content Placeholder 2">
            <a:extLst>
              <a:ext uri="{FF2B5EF4-FFF2-40B4-BE49-F238E27FC236}">
                <a16:creationId xmlns:a16="http://schemas.microsoft.com/office/drawing/2014/main" id="{B058AC05-4259-4215-9911-AD70F1B74D41}"/>
              </a:ext>
            </a:extLst>
          </p:cNvPr>
          <p:cNvSpPr>
            <a:spLocks noGrp="1"/>
          </p:cNvSpPr>
          <p:nvPr>
            <p:ph idx="1"/>
          </p:nvPr>
        </p:nvSpPr>
        <p:spPr>
          <a:xfrm>
            <a:off x="914401" y="2015732"/>
            <a:ext cx="10140454" cy="4660490"/>
          </a:xfrm>
        </p:spPr>
        <p:txBody>
          <a:bodyPr>
            <a:normAutofit/>
          </a:bodyPr>
          <a:lstStyle/>
          <a:p>
            <a:pPr marR="0" lvl="0" algn="just">
              <a:lnSpc>
                <a:spcPct val="107000"/>
              </a:lnSpc>
              <a:spcBef>
                <a:spcPts val="0"/>
              </a:spcBef>
              <a:spcAft>
                <a:spcPts val="0"/>
              </a:spcAft>
              <a:buFont typeface="Wingdings" panose="05000000000000000000" pitchFamily="2" charset="2"/>
              <a:buChar char="v"/>
            </a:pPr>
            <a:r>
              <a:rPr lang="en-US" sz="1800" dirty="0">
                <a:effectLst/>
                <a:latin typeface="Bookman Old Style" panose="02050604050505020204" pitchFamily="18" charset="0"/>
                <a:ea typeface="Calibri" panose="020F0502020204030204" pitchFamily="34" charset="0"/>
                <a:cs typeface="Times New Roman" panose="02020603050405020304" pitchFamily="18" charset="0"/>
              </a:rPr>
              <a:t> </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Criterion validity evaluates how well authentic assessment items can predict a concrete outcome, or how well the results of the authentic assessment items (would) approximate the results of another set of authentic assessment items already validated.</a:t>
            </a:r>
          </a:p>
          <a:p>
            <a:pPr marL="0" marR="0" lvl="0" indent="0" algn="just">
              <a:lnSpc>
                <a:spcPct val="107000"/>
              </a:lnSpc>
              <a:spcBef>
                <a:spcPts val="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A criterion variable is an established measurement that is widely considered valid, sometimes inferred to “gold standard” measurement.</a:t>
            </a:r>
          </a:p>
          <a:p>
            <a:pPr marL="457200" lvl="1" indent="0" algn="just">
              <a:lnSpc>
                <a:spcPct val="107000"/>
              </a:lnSpc>
              <a:spcBef>
                <a:spcPts val="0"/>
              </a:spcBef>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Criterion variables can be very difficult to find.</a:t>
            </a:r>
          </a:p>
          <a:p>
            <a:pPr marL="457200" lvl="1" indent="0" algn="just">
              <a:lnSpc>
                <a:spcPct val="107000"/>
              </a:lnSpc>
              <a:spcBef>
                <a:spcPts val="0"/>
              </a:spcBef>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spcAft>
                <a:spcPts val="800"/>
              </a:spcAft>
              <a:buBlip>
                <a:blip r:embed="rId2"/>
              </a:buBlip>
            </a:pP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Criterion validity of an instrument is judged based on the criteria set for the assessment.</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477C44A1-8A44-4674-B3CF-878E381B517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4016" y="181778"/>
            <a:ext cx="540385" cy="685800"/>
          </a:xfrm>
          <a:prstGeom prst="rect">
            <a:avLst/>
          </a:prstGeom>
          <a:noFill/>
          <a:ln>
            <a:noFill/>
          </a:ln>
        </p:spPr>
      </p:pic>
    </p:spTree>
    <p:extLst>
      <p:ext uri="{BB962C8B-B14F-4D97-AF65-F5344CB8AC3E}">
        <p14:creationId xmlns:p14="http://schemas.microsoft.com/office/powerpoint/2010/main" val="548837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34613-3729-4E7B-9FC2-2AD4B174A971}"/>
              </a:ext>
            </a:extLst>
          </p:cNvPr>
          <p:cNvSpPr>
            <a:spLocks noGrp="1"/>
          </p:cNvSpPr>
          <p:nvPr>
            <p:ph type="title"/>
          </p:nvPr>
        </p:nvSpPr>
        <p:spPr>
          <a:xfrm>
            <a:off x="1451579" y="461619"/>
            <a:ext cx="9603275" cy="685800"/>
          </a:xfrm>
        </p:spPr>
        <p:txBody>
          <a:bodyPr>
            <a:normAutofit fontScale="90000"/>
          </a:bodyPr>
          <a:lstStyle/>
          <a:p>
            <a:b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How is Criterion validity established?</a:t>
            </a:r>
            <a:br>
              <a:rPr lang="en-US" sz="3200" b="1" dirty="0">
                <a:effectLst/>
                <a:latin typeface="Calibri" panose="020F0502020204030204" pitchFamily="34" charset="0"/>
                <a:ea typeface="Calibri" panose="020F0502020204030204" pitchFamily="34" charset="0"/>
                <a:cs typeface="Times New Roman" panose="02020603050405020304" pitchFamily="18" charset="0"/>
              </a:rPr>
            </a:br>
            <a:endParaRPr lang="en-US" b="1" dirty="0"/>
          </a:p>
        </p:txBody>
      </p:sp>
      <p:sp>
        <p:nvSpPr>
          <p:cNvPr id="3" name="Content Placeholder 2">
            <a:extLst>
              <a:ext uri="{FF2B5EF4-FFF2-40B4-BE49-F238E27FC236}">
                <a16:creationId xmlns:a16="http://schemas.microsoft.com/office/drawing/2014/main" id="{8A76DA13-5BA3-412E-8223-8811B7C7570C}"/>
              </a:ext>
            </a:extLst>
          </p:cNvPr>
          <p:cNvSpPr>
            <a:spLocks noGrp="1"/>
          </p:cNvSpPr>
          <p:nvPr>
            <p:ph idx="1"/>
          </p:nvPr>
        </p:nvSpPr>
        <p:spPr>
          <a:xfrm>
            <a:off x="1451579" y="1718631"/>
            <a:ext cx="9603275" cy="4334850"/>
          </a:xfrm>
        </p:spPr>
        <p:txBody>
          <a:bodyPr>
            <a:normAutofit lnSpcReduction="10000"/>
          </a:bodyPr>
          <a:lstStyle/>
          <a:p>
            <a:pPr>
              <a:buFont typeface="Wingdings" panose="05000000000000000000" pitchFamily="2" charset="2"/>
              <a:buChar char="v"/>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To evaluate authentic assessment items for criterion validity, the result of the administered authentic items is correlated with the result of earlier established authentic assessment criterion measurement. </a:t>
            </a:r>
          </a:p>
          <a:p>
            <a:pPr marL="0" indent="0">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lvl="1">
              <a:buFont typeface="Wingdings" panose="05000000000000000000" pitchFamily="2" charset="2"/>
              <a:buChar char="Ø"/>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A high correlation gives a good indication that the authentic assessment item is measuring what it intends to measure</a:t>
            </a:r>
          </a:p>
          <a:p>
            <a:pPr lvl="1">
              <a:buFont typeface="Wingdings" panose="05000000000000000000" pitchFamily="2" charset="2"/>
              <a:buChar char="Ø"/>
            </a:pPr>
            <a:endParaRPr lang="en-US" sz="2800" dirty="0"/>
          </a:p>
        </p:txBody>
      </p:sp>
      <p:pic>
        <p:nvPicPr>
          <p:cNvPr id="4" name="Picture 3">
            <a:extLst>
              <a:ext uri="{FF2B5EF4-FFF2-40B4-BE49-F238E27FC236}">
                <a16:creationId xmlns:a16="http://schemas.microsoft.com/office/drawing/2014/main" id="{45EE0EE0-B88C-4930-A30D-EA694DD088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 y="447333"/>
            <a:ext cx="540385" cy="685800"/>
          </a:xfrm>
          <a:prstGeom prst="rect">
            <a:avLst/>
          </a:prstGeom>
          <a:noFill/>
          <a:ln>
            <a:noFill/>
          </a:ln>
        </p:spPr>
      </p:pic>
    </p:spTree>
    <p:extLst>
      <p:ext uri="{BB962C8B-B14F-4D97-AF65-F5344CB8AC3E}">
        <p14:creationId xmlns:p14="http://schemas.microsoft.com/office/powerpoint/2010/main" val="2113381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ADE3D-5163-496E-8FB5-356E3258F72A}"/>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How is Criterion validity established?</a:t>
            </a: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BB0B1020-239B-4CF5-A117-E5DE10CA86A4}"/>
              </a:ext>
            </a:extLst>
          </p:cNvPr>
          <p:cNvSpPr>
            <a:spLocks noGrp="1"/>
          </p:cNvSpPr>
          <p:nvPr>
            <p:ph idx="1"/>
          </p:nvPr>
        </p:nvSpPr>
        <p:spPr>
          <a:xfrm>
            <a:off x="1451579" y="2028728"/>
            <a:ext cx="9603275" cy="4162752"/>
          </a:xfrm>
        </p:spPr>
        <p:txBody>
          <a:bodyPr>
            <a:normAutofit fontScale="92500"/>
          </a:bodyPr>
          <a:lstStyle/>
          <a:p>
            <a:pPr marL="742950" marR="0" lvl="1" indent="-285750" algn="just">
              <a:lnSpc>
                <a:spcPct val="107000"/>
              </a:lnSpc>
              <a:spcBef>
                <a:spcPts val="0"/>
              </a:spcBef>
              <a:spcAft>
                <a:spcPts val="0"/>
              </a:spcAft>
              <a:buFont typeface="Wingdings" panose="05000000000000000000" pitchFamily="2" charset="2"/>
              <a:buChar char=""/>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To establish the criterion validity of the new authentic assessment items, both the new items and the earlier ones (known valid measure of the criterion) are administered to the same cohort of learners.</a:t>
            </a:r>
          </a:p>
          <a:p>
            <a:pPr marL="457200" marR="0" lvl="1" indent="0" algn="just">
              <a:lnSpc>
                <a:spcPct val="107000"/>
              </a:lnSpc>
              <a:spcBef>
                <a:spcPts val="0"/>
              </a:spcBef>
              <a:spcAft>
                <a:spcPts val="0"/>
              </a:spcAft>
              <a:buNone/>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0"/>
              </a:spcAft>
              <a:buFont typeface="Wingdings" panose="05000000000000000000" pitchFamily="2" charset="2"/>
              <a:buChar char=""/>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The results of both sets of items administered on the same group of learners are correlated and compared.</a:t>
            </a:r>
          </a:p>
          <a:p>
            <a:pPr marL="457200" marR="0" lvl="1" indent="0" algn="just">
              <a:lnSpc>
                <a:spcPct val="107000"/>
              </a:lnSpc>
              <a:spcBef>
                <a:spcPts val="0"/>
              </a:spcBef>
              <a:spcAft>
                <a:spcPts val="0"/>
              </a:spcAft>
              <a:buNone/>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800"/>
              </a:spcAft>
              <a:buFont typeface="Wingdings" panose="05000000000000000000" pitchFamily="2" charset="2"/>
              <a:buChar char=""/>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If the outcomes are very similar, the new set of authentic assessment items are said to have high criterion validity</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9ACF4387-A22F-4B38-B52E-C7ECE19291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801791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45E89-10FC-406B-8B1E-E4B6E0910099}"/>
              </a:ext>
            </a:extLst>
          </p:cNvPr>
          <p:cNvSpPr>
            <a:spLocks noGrp="1"/>
          </p:cNvSpPr>
          <p:nvPr>
            <p:ph type="title"/>
          </p:nvPr>
        </p:nvSpPr>
        <p:spPr/>
        <p:txBody>
          <a:bodyPr/>
          <a:lstStyle/>
          <a:p>
            <a:r>
              <a:rPr lang="en-US" b="1" dirty="0"/>
              <a:t>Concurrent validity &amp; predictive validity</a:t>
            </a:r>
          </a:p>
        </p:txBody>
      </p:sp>
      <p:sp>
        <p:nvSpPr>
          <p:cNvPr id="3" name="Content Placeholder 2">
            <a:extLst>
              <a:ext uri="{FF2B5EF4-FFF2-40B4-BE49-F238E27FC236}">
                <a16:creationId xmlns:a16="http://schemas.microsoft.com/office/drawing/2014/main" id="{E4544788-0128-4BCF-B262-5AADC9140507}"/>
              </a:ext>
            </a:extLst>
          </p:cNvPr>
          <p:cNvSpPr>
            <a:spLocks noGrp="1"/>
          </p:cNvSpPr>
          <p:nvPr>
            <p:ph idx="1"/>
          </p:nvPr>
        </p:nvSpPr>
        <p:spPr>
          <a:xfrm>
            <a:off x="1451579" y="2015732"/>
            <a:ext cx="9603275" cy="4241849"/>
          </a:xfrm>
        </p:spPr>
        <p:txBody>
          <a:bodyPr>
            <a:normAutofit fontScale="92500"/>
          </a:bodyPr>
          <a:lstStyle/>
          <a:p>
            <a:pPr marR="0" lvl="0" algn="just">
              <a:lnSpc>
                <a:spcPct val="107000"/>
              </a:lnSpc>
              <a:spcBef>
                <a:spcPts val="0"/>
              </a:spcBef>
              <a:spcAft>
                <a:spcPts val="0"/>
              </a:spcAft>
              <a:buFont typeface="Wingdings" panose="05000000000000000000" pitchFamily="2" charset="2"/>
              <a:buChar char="v"/>
            </a:pPr>
            <a:r>
              <a:rPr lang="en-US" sz="2800" b="1" dirty="0">
                <a:effectLst/>
                <a:latin typeface="Bookman Old Style" panose="02050604050505020204" pitchFamily="18" charset="0"/>
                <a:ea typeface="Calibri" panose="020F0502020204030204" pitchFamily="34" charset="0"/>
                <a:cs typeface="Times New Roman" panose="02020603050405020304" pitchFamily="18" charset="0"/>
              </a:rPr>
              <a:t>Concurrent validity</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 Concurrent validity refers to how the authentic assessment items compare with similar instruments that measure the same criterion.</a:t>
            </a:r>
          </a:p>
          <a:p>
            <a:pPr marL="0" marR="0" lvl="0" indent="0" algn="just">
              <a:lnSpc>
                <a:spcPct val="107000"/>
              </a:lnSpc>
              <a:spcBef>
                <a:spcPts val="0"/>
              </a:spcBef>
              <a:spcAft>
                <a:spcPts val="0"/>
              </a:spcAft>
              <a:buNone/>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R="0" lvl="0" algn="just">
              <a:lnSpc>
                <a:spcPct val="107000"/>
              </a:lnSpc>
              <a:spcBef>
                <a:spcPts val="0"/>
              </a:spcBef>
              <a:spcAft>
                <a:spcPts val="800"/>
              </a:spcAft>
              <a:buFont typeface="Wingdings" panose="05000000000000000000" pitchFamily="2" charset="2"/>
              <a:buChar char="v"/>
            </a:pPr>
            <a:r>
              <a:rPr lang="en-US" sz="2800" b="1" dirty="0">
                <a:effectLst/>
                <a:latin typeface="Bookman Old Style" panose="02050604050505020204" pitchFamily="18" charset="0"/>
                <a:ea typeface="Calibri" panose="020F0502020204030204" pitchFamily="34" charset="0"/>
                <a:cs typeface="Times New Roman" panose="02020603050405020304" pitchFamily="18" charset="0"/>
              </a:rPr>
              <a:t>Predictive validity</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 Predictive validity is concerned with how well an individual’s performance on an authentic assessment item measures how successful he will be on the same future measure.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F20D1182-BB7E-4389-B168-DF3885F2D66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365622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BC37-F43F-47E6-912F-CC85CD9669A7}"/>
              </a:ext>
            </a:extLst>
          </p:cNvPr>
          <p:cNvSpPr>
            <a:spLocks noGrp="1"/>
          </p:cNvSpPr>
          <p:nvPr>
            <p:ph type="title"/>
          </p:nvPr>
        </p:nvSpPr>
        <p:spPr/>
        <p:txBody>
          <a:bodyPr>
            <a:normAutofit fontScale="90000"/>
          </a:bodyPr>
          <a:lstStyle/>
          <a:p>
            <a:br>
              <a:rPr lang="en-US" sz="1800" b="1" dirty="0">
                <a:effectLst/>
                <a:latin typeface="Bookman Old Style" panose="02050604050505020204" pitchFamily="18" charset="0"/>
                <a:ea typeface="Calibri" panose="020F0502020204030204" pitchFamily="34" charset="0"/>
                <a:cs typeface="Times New Roman" panose="02020603050405020304" pitchFamily="18" charset="0"/>
              </a:rPr>
            </a:br>
            <a:r>
              <a:rPr lang="en-US" b="1" dirty="0">
                <a:effectLst/>
                <a:latin typeface="Bookman Old Style" panose="02050604050505020204" pitchFamily="18" charset="0"/>
                <a:ea typeface="Calibri" panose="020F0502020204030204" pitchFamily="34" charset="0"/>
                <a:cs typeface="Times New Roman" panose="02020603050405020304" pitchFamily="18" charset="0"/>
              </a:rPr>
              <a:t>The Concept of Validation (I)</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9B0DD1D-7E8A-446E-96DD-9C8295D2C72A}"/>
              </a:ext>
            </a:extLst>
          </p:cNvPr>
          <p:cNvSpPr>
            <a:spLocks noGrp="1"/>
          </p:cNvSpPr>
          <p:nvPr>
            <p:ph idx="1"/>
          </p:nvPr>
        </p:nvSpPr>
        <p:spPr>
          <a:xfrm>
            <a:off x="1451579" y="2015732"/>
            <a:ext cx="9603275" cy="4037749"/>
          </a:xfrm>
        </p:spPr>
        <p:txBody>
          <a:bodyPr>
            <a:normAutofit/>
          </a:bodyPr>
          <a:lstStyle/>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Validation is the quality review process of the authentic assessment items. </a:t>
            </a: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It involves confirming that the test items are good enough to produce valid, reliable, sufficient, current, and authentic evidence when administered to enable reasonable judgements to be made based on the result of the items administration results. </a:t>
            </a:r>
          </a:p>
          <a:p>
            <a:pPr marL="0" marR="0" indent="0" algn="just">
              <a:lnSpc>
                <a:spcPct val="107000"/>
              </a:lnSpc>
              <a:spcBef>
                <a:spcPts val="0"/>
              </a:spcBef>
              <a:spcAft>
                <a:spcPts val="800"/>
              </a:spcAft>
              <a:buNone/>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74053DEB-7499-4F27-88FF-A05A2AC97D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42887" y="461619"/>
            <a:ext cx="540385" cy="685800"/>
          </a:xfrm>
          <a:prstGeom prst="rect">
            <a:avLst/>
          </a:prstGeom>
          <a:noFill/>
          <a:ln>
            <a:noFill/>
          </a:ln>
        </p:spPr>
      </p:pic>
    </p:spTree>
    <p:extLst>
      <p:ext uri="{BB962C8B-B14F-4D97-AF65-F5344CB8AC3E}">
        <p14:creationId xmlns:p14="http://schemas.microsoft.com/office/powerpoint/2010/main" val="1204481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D24C8-E902-4242-AA6C-B9651BAD0684}"/>
              </a:ext>
            </a:extLst>
          </p:cNvPr>
          <p:cNvSpPr>
            <a:spLocks noGrp="1"/>
          </p:cNvSpPr>
          <p:nvPr>
            <p:ph type="title"/>
          </p:nvPr>
        </p:nvSpPr>
        <p:spPr/>
        <p:txBody>
          <a:bodyPr>
            <a:normAutofit/>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Validation - the quality review process (I)</a:t>
            </a:r>
            <a:endParaRPr lang="en-US" b="1" dirty="0"/>
          </a:p>
        </p:txBody>
      </p:sp>
      <p:sp>
        <p:nvSpPr>
          <p:cNvPr id="3" name="Content Placeholder 2">
            <a:extLst>
              <a:ext uri="{FF2B5EF4-FFF2-40B4-BE49-F238E27FC236}">
                <a16:creationId xmlns:a16="http://schemas.microsoft.com/office/drawing/2014/main" id="{CF25A53A-C584-450F-A18A-E4D4EE5DEA3D}"/>
              </a:ext>
            </a:extLst>
          </p:cNvPr>
          <p:cNvSpPr>
            <a:spLocks noGrp="1"/>
          </p:cNvSpPr>
          <p:nvPr>
            <p:ph idx="1"/>
          </p:nvPr>
        </p:nvSpPr>
        <p:spPr>
          <a:xfrm>
            <a:off x="1451579" y="2015732"/>
            <a:ext cx="9603275" cy="4407102"/>
          </a:xfrm>
        </p:spPr>
        <p:txBody>
          <a:bodyPr>
            <a:normAutofit fontScale="92500"/>
          </a:bodyPr>
          <a:lstStyle/>
          <a:p>
            <a:r>
              <a:rPr lang="en-US" sz="2800" b="1" dirty="0">
                <a:effectLst/>
                <a:latin typeface="Bookman Old Style" panose="02050604050505020204" pitchFamily="18" charset="0"/>
                <a:ea typeface="Calibri" panose="020F0502020204030204" pitchFamily="34" charset="0"/>
                <a:cs typeface="Times New Roman" panose="02020603050405020304" pitchFamily="18" charset="0"/>
              </a:rPr>
              <a:t>Checking whether the items are in conformity with:</a:t>
            </a:r>
          </a:p>
          <a:p>
            <a:pPr lvl="1">
              <a:buFont typeface="Wingdings" panose="05000000000000000000" pitchFamily="2" charset="2"/>
              <a:buChar char="Ø"/>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 the learning outcomes, the standard, the criteria, the professional, and accreditation body requirements, … earlier set out to achieve with the authentic assessment items constructed </a:t>
            </a:r>
          </a:p>
          <a:p>
            <a:pPr lvl="1">
              <a:buFont typeface="Wingdings" panose="05000000000000000000" pitchFamily="2" charset="2"/>
              <a:buChar char="Ø"/>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to be able to produce valid, reliable, sufficient, current, and authentic evidence to enable reasonable judgments to be made as to whether the requirements of the authentic assessment items are met.</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0141F577-7E92-4101-954A-3106F8E45B2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42887"/>
            <a:ext cx="500063" cy="685800"/>
          </a:xfrm>
          <a:prstGeom prst="rect">
            <a:avLst/>
          </a:prstGeom>
          <a:noFill/>
          <a:ln>
            <a:noFill/>
          </a:ln>
        </p:spPr>
      </p:pic>
    </p:spTree>
    <p:extLst>
      <p:ext uri="{BB962C8B-B14F-4D97-AF65-F5344CB8AC3E}">
        <p14:creationId xmlns:p14="http://schemas.microsoft.com/office/powerpoint/2010/main" val="32034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F35E-4EEA-4650-B2AD-BEA509281C29}"/>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Validation - the quality review process (II)</a:t>
            </a:r>
            <a:endParaRPr lang="en-US" dirty="0"/>
          </a:p>
        </p:txBody>
      </p:sp>
      <p:sp>
        <p:nvSpPr>
          <p:cNvPr id="3" name="Content Placeholder 2">
            <a:extLst>
              <a:ext uri="{FF2B5EF4-FFF2-40B4-BE49-F238E27FC236}">
                <a16:creationId xmlns:a16="http://schemas.microsoft.com/office/drawing/2014/main" id="{9F1B7904-7E11-455C-8C58-468A2E9AACDA}"/>
              </a:ext>
            </a:extLst>
          </p:cNvPr>
          <p:cNvSpPr>
            <a:spLocks noGrp="1"/>
          </p:cNvSpPr>
          <p:nvPr>
            <p:ph idx="1"/>
          </p:nvPr>
        </p:nvSpPr>
        <p:spPr>
          <a:xfrm>
            <a:off x="1046602" y="1853754"/>
            <a:ext cx="10201619" cy="5152974"/>
          </a:xfrm>
        </p:spPr>
        <p:txBody>
          <a:bodyPr>
            <a:normAutofit/>
          </a:bodyPr>
          <a:lstStyle/>
          <a:p>
            <a:pPr marL="342900" marR="0" lvl="0" indent="-342900" algn="just">
              <a:lnSpc>
                <a:spcPct val="107000"/>
              </a:lnSpc>
              <a:spcBef>
                <a:spcPts val="0"/>
              </a:spcBef>
              <a:spcAft>
                <a:spcPts val="0"/>
              </a:spcAft>
              <a:buFont typeface="Wingdings" panose="05000000000000000000" pitchFamily="2" charset="2"/>
              <a:buChar char=""/>
            </a:pPr>
            <a:r>
              <a:rPr lang="en-US" sz="3100" dirty="0">
                <a:effectLst/>
                <a:latin typeface="Bookman Old Style" panose="02050604050505020204" pitchFamily="18" charset="0"/>
                <a:ea typeface="Calibri" panose="020F0502020204030204" pitchFamily="34" charset="0"/>
                <a:cs typeface="Times New Roman" panose="02020603050405020304" pitchFamily="18" charset="0"/>
              </a:rPr>
              <a:t>For the authentic assessment items to be valid, the items require:</a:t>
            </a:r>
          </a:p>
          <a:p>
            <a:pPr marL="742950" marR="0" lvl="1" indent="-285750" algn="just">
              <a:lnSpc>
                <a:spcPct val="107000"/>
              </a:lnSpc>
              <a:spcBef>
                <a:spcPts val="0"/>
              </a:spcBef>
              <a:spcAft>
                <a:spcPts val="0"/>
              </a:spcAft>
              <a:buFont typeface="Courier New" panose="02070309020205020404" pitchFamily="49" charset="0"/>
              <a:buChar char="o"/>
            </a:pPr>
            <a:r>
              <a:rPr lang="en-US" sz="3100" dirty="0">
                <a:effectLst/>
                <a:latin typeface="Bookman Old Style" panose="02050604050505020204" pitchFamily="18" charset="0"/>
                <a:ea typeface="Calibri" panose="020F0502020204030204" pitchFamily="34" charset="0"/>
                <a:cs typeface="Times New Roman" panose="02020603050405020304" pitchFamily="18" charset="0"/>
              </a:rPr>
              <a:t>To cover the broad range of skills and knowledge that are essential for competent performance of the unit or theme performance.</a:t>
            </a:r>
          </a:p>
          <a:p>
            <a:pPr marL="457200" marR="0" lvl="1" indent="0" algn="just">
              <a:lnSpc>
                <a:spcPct val="107000"/>
              </a:lnSpc>
              <a:spcBef>
                <a:spcPts val="0"/>
              </a:spcBef>
              <a:spcAft>
                <a:spcPts val="0"/>
              </a:spcAft>
              <a:buNone/>
            </a:pPr>
            <a:endParaRPr lang="en-US" sz="1000" dirty="0">
              <a:effectLst/>
              <a:latin typeface="Bookman Old Style" panose="02050604050505020204" pitchFamily="18" charset="0"/>
              <a:ea typeface="Calibri" panose="020F0502020204030204" pitchFamily="34" charset="0"/>
              <a:cs typeface="Times New Roman" panose="02020603050405020304" pitchFamily="18" charset="0"/>
            </a:endParaRPr>
          </a:p>
          <a:p>
            <a:pPr marL="457200" marR="0" lvl="1" indent="0" algn="just">
              <a:lnSpc>
                <a:spcPct val="107000"/>
              </a:lnSpc>
              <a:spcBef>
                <a:spcPts val="0"/>
              </a:spcBef>
              <a:spcAft>
                <a:spcPts val="0"/>
              </a:spcAft>
              <a:buNone/>
            </a:pPr>
            <a:endParaRPr lang="en-US" sz="1000" dirty="0">
              <a:effectLst/>
              <a:latin typeface="Bookman Old Style" panose="02050604050505020204" pitchFamily="18"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800"/>
              </a:spcAft>
              <a:buFont typeface="Courier New" panose="02070309020205020404" pitchFamily="49" charset="0"/>
              <a:buChar char="o"/>
            </a:pPr>
            <a:endParaRPr lang="en-US" sz="3100" dirty="0">
              <a:effectLst/>
              <a:latin typeface="Bookman Old Style" panose="02050604050505020204" pitchFamily="18" charset="0"/>
              <a:ea typeface="Calibri" panose="020F0502020204030204" pitchFamily="34" charset="0"/>
              <a:cs typeface="Times New Roman" panose="02020603050405020304" pitchFamily="18" charset="0"/>
            </a:endParaRPr>
          </a:p>
          <a:p>
            <a:endParaRPr lang="en-US" dirty="0">
              <a:latin typeface="Bookman Old Style" panose="02050604050505020204" pitchFamily="18" charset="0"/>
            </a:endParaRPr>
          </a:p>
        </p:txBody>
      </p:sp>
      <p:pic>
        <p:nvPicPr>
          <p:cNvPr id="4" name="Picture 3">
            <a:extLst>
              <a:ext uri="{FF2B5EF4-FFF2-40B4-BE49-F238E27FC236}">
                <a16:creationId xmlns:a16="http://schemas.microsoft.com/office/drawing/2014/main" id="{B5CD5086-1F46-4142-8EAA-90F6006AD2B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221997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740F5-B68D-4B4F-8E1B-B920500D5928}"/>
              </a:ext>
            </a:extLst>
          </p:cNvPr>
          <p:cNvSpPr>
            <a:spLocks noGrp="1"/>
          </p:cNvSpPr>
          <p:nvPr>
            <p:ph type="title"/>
          </p:nvPr>
        </p:nvSpPr>
        <p:spPr/>
        <p:txBody>
          <a:bodyPr/>
          <a:lstStyle/>
          <a:p>
            <a:r>
              <a:rPr lang="en-US" b="1" dirty="0">
                <a:latin typeface="Bookman Old Style" panose="02050604050505020204" pitchFamily="18" charset="0"/>
                <a:ea typeface="Calibri" panose="020F0502020204030204" pitchFamily="34" charset="0"/>
                <a:cs typeface="Times New Roman" panose="02020603050405020304" pitchFamily="18" charset="0"/>
              </a:rPr>
              <a:t>Validation - the quality review process (III)</a:t>
            </a:r>
            <a:endParaRPr lang="en-NG" dirty="0"/>
          </a:p>
        </p:txBody>
      </p:sp>
      <p:sp>
        <p:nvSpPr>
          <p:cNvPr id="3" name="Content Placeholder 2">
            <a:extLst>
              <a:ext uri="{FF2B5EF4-FFF2-40B4-BE49-F238E27FC236}">
                <a16:creationId xmlns:a16="http://schemas.microsoft.com/office/drawing/2014/main" id="{3EBF6C83-6FD7-9A4B-80F2-57D4C7A960A1}"/>
              </a:ext>
            </a:extLst>
          </p:cNvPr>
          <p:cNvSpPr>
            <a:spLocks noGrp="1"/>
          </p:cNvSpPr>
          <p:nvPr>
            <p:ph idx="1"/>
          </p:nvPr>
        </p:nvSpPr>
        <p:spPr/>
        <p:txBody>
          <a:bodyPr>
            <a:normAutofit lnSpcReduction="10000"/>
          </a:bodyPr>
          <a:lstStyle/>
          <a:p>
            <a:pPr marL="742950" marR="0" lvl="1" indent="-285750" algn="just">
              <a:lnSpc>
                <a:spcPct val="107000"/>
              </a:lnSpc>
              <a:spcBef>
                <a:spcPts val="0"/>
              </a:spcBef>
              <a:spcAft>
                <a:spcPts val="0"/>
              </a:spcAft>
              <a:buFont typeface="Courier New" panose="02070309020205020404" pitchFamily="49" charset="0"/>
              <a:buChar char="o"/>
            </a:pPr>
            <a:r>
              <a:rPr lang="en-US" sz="3100" dirty="0">
                <a:latin typeface="Bookman Old Style" panose="02050604050505020204" pitchFamily="18" charset="0"/>
                <a:ea typeface="Calibri" panose="020F0502020204030204" pitchFamily="34" charset="0"/>
                <a:cs typeface="Times New Roman" panose="02020603050405020304" pitchFamily="18" charset="0"/>
              </a:rPr>
              <a:t>The knowledge and skills required by the unit or theme are integrated with their practical application.</a:t>
            </a:r>
          </a:p>
          <a:p>
            <a:pPr marL="457200" marR="0" lvl="1" indent="0" algn="just">
              <a:lnSpc>
                <a:spcPct val="107000"/>
              </a:lnSpc>
              <a:spcBef>
                <a:spcPts val="0"/>
              </a:spcBef>
              <a:spcAft>
                <a:spcPts val="0"/>
              </a:spcAft>
              <a:buNone/>
            </a:pPr>
            <a:endParaRPr lang="en-US" sz="1000" dirty="0">
              <a:latin typeface="Bookman Old Style" panose="02050604050505020204" pitchFamily="18"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0"/>
              </a:spcAft>
              <a:buFont typeface="Courier New" panose="02070309020205020404" pitchFamily="49" charset="0"/>
              <a:buChar char="o"/>
            </a:pPr>
            <a:r>
              <a:rPr lang="en-US" sz="3100" dirty="0">
                <a:latin typeface="Bookman Old Style" panose="02050604050505020204" pitchFamily="18" charset="0"/>
                <a:ea typeface="Calibri" panose="020F0502020204030204" pitchFamily="34" charset="0"/>
                <a:cs typeface="Times New Roman" panose="02020603050405020304" pitchFamily="18" charset="0"/>
              </a:rPr>
              <a:t>The authentic assessment items are to be based on evidence that demonstrate that the learner could demonstrate these skills and knowledge in other similar situations.</a:t>
            </a:r>
          </a:p>
          <a:p>
            <a:endParaRPr lang="en-NG" dirty="0"/>
          </a:p>
        </p:txBody>
      </p:sp>
    </p:spTree>
    <p:extLst>
      <p:ext uri="{BB962C8B-B14F-4D97-AF65-F5344CB8AC3E}">
        <p14:creationId xmlns:p14="http://schemas.microsoft.com/office/powerpoint/2010/main" val="3683046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87554-207D-435E-885F-D4162552BD2B}"/>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Validation - the quality review process </a:t>
            </a:r>
            <a:r>
              <a:rPr lang="en-US" b="1" dirty="0" err="1">
                <a:effectLst/>
                <a:latin typeface="Bookman Old Style" panose="02050604050505020204" pitchFamily="18" charset="0"/>
                <a:ea typeface="Calibri" panose="020F0502020204030204" pitchFamily="34" charset="0"/>
                <a:cs typeface="Times New Roman" panose="02020603050405020304" pitchFamily="18" charset="0"/>
              </a:rPr>
              <a:t>iiI</a:t>
            </a:r>
            <a:endParaRPr lang="en-US" b="1" dirty="0"/>
          </a:p>
        </p:txBody>
      </p:sp>
      <p:sp>
        <p:nvSpPr>
          <p:cNvPr id="3" name="Content Placeholder 2">
            <a:extLst>
              <a:ext uri="{FF2B5EF4-FFF2-40B4-BE49-F238E27FC236}">
                <a16:creationId xmlns:a16="http://schemas.microsoft.com/office/drawing/2014/main" id="{1CE5A08E-093D-43CC-AE06-0BAC0CE41DB6}"/>
              </a:ext>
            </a:extLst>
          </p:cNvPr>
          <p:cNvSpPr>
            <a:spLocks noGrp="1"/>
          </p:cNvSpPr>
          <p:nvPr>
            <p:ph idx="1"/>
          </p:nvPr>
        </p:nvSpPr>
        <p:spPr>
          <a:xfrm>
            <a:off x="1451579" y="2015732"/>
            <a:ext cx="9603275" cy="4037749"/>
          </a:xfrm>
        </p:spPr>
        <p:txBody>
          <a:bodyPr>
            <a:normAutofit fontScale="92500" lnSpcReduction="10000"/>
          </a:bodyPr>
          <a:lstStyle/>
          <a:p>
            <a:pPr lvl="1">
              <a:buFont typeface="Courier New" panose="02070309020205020404" pitchFamily="49" charset="0"/>
              <a:buChar char="o"/>
            </a:pP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The judgment of competency is based on evidence supplied by the learner against the unit or theme requirements.</a:t>
            </a:r>
          </a:p>
          <a:p>
            <a:pPr marL="457200" lvl="1" indent="0">
              <a:buNone/>
            </a:pPr>
            <a:endParaRPr lang="en-US" sz="900" dirty="0">
              <a:latin typeface="Bookman Old Style" panose="020506040505050202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v"/>
            </a:pPr>
            <a:r>
              <a:rPr lang="en-US" sz="2800" dirty="0">
                <a:latin typeface="Bookman Old Style" panose="02050604050505020204" pitchFamily="18" charset="0"/>
                <a:ea typeface="Calibri" panose="020F0502020204030204" pitchFamily="34" charset="0"/>
                <a:cs typeface="Times New Roman" panose="02020603050405020304" pitchFamily="18" charset="0"/>
              </a:rPr>
              <a:t>F</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or the authentic assessment items to be valid, </a:t>
            </a:r>
          </a:p>
          <a:p>
            <a:pPr lvl="1">
              <a:buFont typeface="Wingdings" panose="05000000000000000000" pitchFamily="2" charset="2"/>
              <a:buChar char="§"/>
            </a:pPr>
            <a:r>
              <a:rPr lang="en-US" sz="2600" dirty="0">
                <a:latin typeface="Bookman Old Style" panose="02050604050505020204" pitchFamily="18" charset="0"/>
                <a:ea typeface="Calibri" panose="020F0502020204030204" pitchFamily="34" charset="0"/>
                <a:cs typeface="Times New Roman" panose="02020603050405020304" pitchFamily="18" charset="0"/>
              </a:rPr>
              <a:t> the assessor is </a:t>
            </a:r>
            <a:r>
              <a:rPr lang="en-US" sz="2600" dirty="0">
                <a:effectLst/>
                <a:latin typeface="Bookman Old Style" panose="02050604050505020204" pitchFamily="18" charset="0"/>
                <a:ea typeface="Calibri" panose="020F0502020204030204" pitchFamily="34" charset="0"/>
                <a:cs typeface="Times New Roman" panose="02020603050405020304" pitchFamily="18" charset="0"/>
              </a:rPr>
              <a:t>to assure that the items are such that the learner has the skill, knowledge and attributes as described in the unit or theme competencies requirements.</a:t>
            </a: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BC1E745B-7E91-41C7-A1B5-3D603D7E15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6364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8730-10F2-4999-96FC-830A90A2D969}"/>
              </a:ext>
            </a:extLst>
          </p:cNvPr>
          <p:cNvSpPr>
            <a:spLocks noGrp="1"/>
          </p:cNvSpPr>
          <p:nvPr>
            <p:ph type="title"/>
          </p:nvPr>
        </p:nvSpPr>
        <p:spPr>
          <a:xfrm>
            <a:off x="1451579" y="187287"/>
            <a:ext cx="9603275" cy="1666468"/>
          </a:xfrm>
        </p:spPr>
        <p:txBody>
          <a:bodyPr>
            <a:noAutofit/>
          </a:bodyPr>
          <a:lstStyle/>
          <a:p>
            <a:r>
              <a:rPr lang="en-US" dirty="0"/>
              <a:t>Hands – on 2</a:t>
            </a:r>
            <a:br>
              <a:rPr lang="en-US" dirty="0"/>
            </a:br>
            <a:r>
              <a:rPr lang="en-US" dirty="0"/>
              <a:t>To validate the constructed authentic assessment items</a:t>
            </a:r>
          </a:p>
        </p:txBody>
      </p:sp>
      <p:sp>
        <p:nvSpPr>
          <p:cNvPr id="3" name="Content Placeholder 2">
            <a:extLst>
              <a:ext uri="{FF2B5EF4-FFF2-40B4-BE49-F238E27FC236}">
                <a16:creationId xmlns:a16="http://schemas.microsoft.com/office/drawing/2014/main" id="{94DB8160-A8A2-48C6-9DFA-283225711DA3}"/>
              </a:ext>
            </a:extLst>
          </p:cNvPr>
          <p:cNvSpPr>
            <a:spLocks noGrp="1"/>
          </p:cNvSpPr>
          <p:nvPr>
            <p:ph idx="1"/>
          </p:nvPr>
        </p:nvSpPr>
        <p:spPr>
          <a:xfrm>
            <a:off x="1572764" y="2015732"/>
            <a:ext cx="9603275" cy="4021511"/>
          </a:xfrm>
        </p:spPr>
        <p:txBody>
          <a:bodyPr/>
          <a:lstStyle/>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To validate the authentic assessment items constructed we have to consider the infographic (Mueller, 2018) that guided the authentic assessment item construction process and provide answers to the questions posed. </a:t>
            </a:r>
          </a:p>
          <a:p>
            <a:pPr marL="0" indent="0">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That is, we should provide answers to the questions with respect to the specific authentic assessment items constructed in this sensitization workshop.</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7B01F7C8-0B29-479A-A083-B7801501C9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5763" y="557212"/>
            <a:ext cx="540385" cy="685800"/>
          </a:xfrm>
          <a:prstGeom prst="rect">
            <a:avLst/>
          </a:prstGeom>
          <a:noFill/>
          <a:ln>
            <a:noFill/>
          </a:ln>
        </p:spPr>
      </p:pic>
    </p:spTree>
    <p:extLst>
      <p:ext uri="{BB962C8B-B14F-4D97-AF65-F5344CB8AC3E}">
        <p14:creationId xmlns:p14="http://schemas.microsoft.com/office/powerpoint/2010/main" val="416792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2848-BF53-4554-B55B-E1BE2948AE54}"/>
              </a:ext>
            </a:extLst>
          </p:cNvPr>
          <p:cNvSpPr>
            <a:spLocks noGrp="1"/>
          </p:cNvSpPr>
          <p:nvPr>
            <p:ph type="title"/>
          </p:nvPr>
        </p:nvSpPr>
        <p:spPr>
          <a:xfrm>
            <a:off x="1451579" y="143219"/>
            <a:ext cx="9603275" cy="1710535"/>
          </a:xfrm>
        </p:spPr>
        <p:txBody>
          <a:bodyPr>
            <a:normAutofit/>
          </a:bodyPr>
          <a:lstStyle/>
          <a:p>
            <a:r>
              <a:rPr lang="en-US" dirty="0"/>
              <a:t>Hands – on 2</a:t>
            </a:r>
            <a:br>
              <a:rPr lang="en-US" dirty="0"/>
            </a:br>
            <a:r>
              <a:rPr lang="en-US" dirty="0"/>
              <a:t>To validate the constructed authentic assessment items </a:t>
            </a:r>
            <a:r>
              <a:rPr lang="en-US" dirty="0" err="1"/>
              <a:t>i</a:t>
            </a:r>
            <a:endParaRPr lang="en-US" dirty="0"/>
          </a:p>
        </p:txBody>
      </p:sp>
      <p:pic>
        <p:nvPicPr>
          <p:cNvPr id="6" name="Content Placeholder 5">
            <a:extLst>
              <a:ext uri="{FF2B5EF4-FFF2-40B4-BE49-F238E27FC236}">
                <a16:creationId xmlns:a16="http://schemas.microsoft.com/office/drawing/2014/main" id="{264F87A3-9D14-4609-A7D0-A790C15C468E}"/>
              </a:ext>
            </a:extLst>
          </p:cNvPr>
          <p:cNvPicPr>
            <a:picLocks noGrp="1" noChangeAspect="1"/>
          </p:cNvPicPr>
          <p:nvPr>
            <p:ph idx="1"/>
          </p:nvPr>
        </p:nvPicPr>
        <p:blipFill>
          <a:blip r:embed="rId2"/>
          <a:stretch>
            <a:fillRect/>
          </a:stretch>
        </p:blipFill>
        <p:spPr>
          <a:xfrm>
            <a:off x="1349114" y="1500188"/>
            <a:ext cx="9391307" cy="3843337"/>
          </a:xfrm>
        </p:spPr>
      </p:pic>
      <p:pic>
        <p:nvPicPr>
          <p:cNvPr id="4" name="Picture 3">
            <a:extLst>
              <a:ext uri="{FF2B5EF4-FFF2-40B4-BE49-F238E27FC236}">
                <a16:creationId xmlns:a16="http://schemas.microsoft.com/office/drawing/2014/main" id="{11F351A3-0132-4140-8BA9-BE446C814C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431949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B528B-A610-43D1-BB25-FC1518F121B8}"/>
              </a:ext>
            </a:extLst>
          </p:cNvPr>
          <p:cNvSpPr>
            <a:spLocks noGrp="1"/>
          </p:cNvSpPr>
          <p:nvPr>
            <p:ph type="title"/>
          </p:nvPr>
        </p:nvSpPr>
        <p:spPr/>
        <p:txBody>
          <a:bodyPr/>
          <a:lstStyle/>
          <a:p>
            <a:r>
              <a:rPr lang="en-US" dirty="0"/>
              <a:t>To validate the constructed authentic assessment items ii</a:t>
            </a:r>
          </a:p>
        </p:txBody>
      </p:sp>
      <p:pic>
        <p:nvPicPr>
          <p:cNvPr id="6" name="Content Placeholder 5">
            <a:extLst>
              <a:ext uri="{FF2B5EF4-FFF2-40B4-BE49-F238E27FC236}">
                <a16:creationId xmlns:a16="http://schemas.microsoft.com/office/drawing/2014/main" id="{871CF30E-87A0-4D49-A75E-5E4A41A78743}"/>
              </a:ext>
            </a:extLst>
          </p:cNvPr>
          <p:cNvPicPr>
            <a:picLocks noGrp="1" noChangeAspect="1"/>
          </p:cNvPicPr>
          <p:nvPr>
            <p:ph idx="1"/>
          </p:nvPr>
        </p:nvPicPr>
        <p:blipFill>
          <a:blip r:embed="rId2"/>
          <a:stretch>
            <a:fillRect/>
          </a:stretch>
        </p:blipFill>
        <p:spPr>
          <a:xfrm>
            <a:off x="1137147" y="1744662"/>
            <a:ext cx="9603274" cy="4037356"/>
          </a:xfrm>
        </p:spPr>
      </p:pic>
      <p:pic>
        <p:nvPicPr>
          <p:cNvPr id="4" name="Picture 3">
            <a:extLst>
              <a:ext uri="{FF2B5EF4-FFF2-40B4-BE49-F238E27FC236}">
                <a16:creationId xmlns:a16="http://schemas.microsoft.com/office/drawing/2014/main" id="{71AC2E52-C28A-4484-B622-1AFA33A021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0025" y="257175"/>
            <a:ext cx="540385" cy="685800"/>
          </a:xfrm>
          <a:prstGeom prst="rect">
            <a:avLst/>
          </a:prstGeom>
          <a:noFill/>
          <a:ln>
            <a:noFill/>
          </a:ln>
        </p:spPr>
      </p:pic>
    </p:spTree>
    <p:extLst>
      <p:ext uri="{BB962C8B-B14F-4D97-AF65-F5344CB8AC3E}">
        <p14:creationId xmlns:p14="http://schemas.microsoft.com/office/powerpoint/2010/main" val="8092202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B47F9-5278-4E5D-9BB5-FFDAB47C0DFE}"/>
              </a:ext>
            </a:extLst>
          </p:cNvPr>
          <p:cNvSpPr>
            <a:spLocks noGrp="1"/>
          </p:cNvSpPr>
          <p:nvPr>
            <p:ph type="title"/>
          </p:nvPr>
        </p:nvSpPr>
        <p:spPr/>
        <p:txBody>
          <a:bodyPr/>
          <a:lstStyle/>
          <a:p>
            <a:r>
              <a:rPr lang="en-US" dirty="0"/>
              <a:t>Rubric for validating the constructed authentic assessment items</a:t>
            </a:r>
          </a:p>
        </p:txBody>
      </p:sp>
      <p:graphicFrame>
        <p:nvGraphicFramePr>
          <p:cNvPr id="6" name="Table 6">
            <a:extLst>
              <a:ext uri="{FF2B5EF4-FFF2-40B4-BE49-F238E27FC236}">
                <a16:creationId xmlns:a16="http://schemas.microsoft.com/office/drawing/2014/main" id="{6F01B4F2-3982-4513-94DE-B768A9F14A41}"/>
              </a:ext>
            </a:extLst>
          </p:cNvPr>
          <p:cNvGraphicFramePr>
            <a:graphicFrameLocks noGrp="1"/>
          </p:cNvGraphicFramePr>
          <p:nvPr>
            <p:ph idx="1"/>
            <p:extLst>
              <p:ext uri="{D42A27DB-BD31-4B8C-83A1-F6EECF244321}">
                <p14:modId xmlns:p14="http://schemas.microsoft.com/office/powerpoint/2010/main" val="931817898"/>
              </p:ext>
            </p:extLst>
          </p:nvPr>
        </p:nvGraphicFramePr>
        <p:xfrm>
          <a:off x="1450975" y="2016125"/>
          <a:ext cx="9604371" cy="3606800"/>
        </p:xfrm>
        <a:graphic>
          <a:graphicData uri="http://schemas.openxmlformats.org/drawingml/2006/table">
            <a:tbl>
              <a:tblPr firstRow="1" bandRow="1">
                <a:tableStyleId>{5C22544A-7EE6-4342-B048-85BDC9FD1C3A}</a:tableStyleId>
              </a:tblPr>
              <a:tblGrid>
                <a:gridCol w="3583733">
                  <a:extLst>
                    <a:ext uri="{9D8B030D-6E8A-4147-A177-3AD203B41FA5}">
                      <a16:colId xmlns:a16="http://schemas.microsoft.com/office/drawing/2014/main" val="1135512392"/>
                    </a:ext>
                  </a:extLst>
                </a:gridCol>
                <a:gridCol w="903384">
                  <a:extLst>
                    <a:ext uri="{9D8B030D-6E8A-4147-A177-3AD203B41FA5}">
                      <a16:colId xmlns:a16="http://schemas.microsoft.com/office/drawing/2014/main" val="527767527"/>
                    </a:ext>
                  </a:extLst>
                </a:gridCol>
                <a:gridCol w="980501">
                  <a:extLst>
                    <a:ext uri="{9D8B030D-6E8A-4147-A177-3AD203B41FA5}">
                      <a16:colId xmlns:a16="http://schemas.microsoft.com/office/drawing/2014/main" val="4211360985"/>
                    </a:ext>
                  </a:extLst>
                </a:gridCol>
                <a:gridCol w="969484">
                  <a:extLst>
                    <a:ext uri="{9D8B030D-6E8A-4147-A177-3AD203B41FA5}">
                      <a16:colId xmlns:a16="http://schemas.microsoft.com/office/drawing/2014/main" val="2996987301"/>
                    </a:ext>
                  </a:extLst>
                </a:gridCol>
                <a:gridCol w="1013552">
                  <a:extLst>
                    <a:ext uri="{9D8B030D-6E8A-4147-A177-3AD203B41FA5}">
                      <a16:colId xmlns:a16="http://schemas.microsoft.com/office/drawing/2014/main" val="3023343443"/>
                    </a:ext>
                  </a:extLst>
                </a:gridCol>
                <a:gridCol w="870332">
                  <a:extLst>
                    <a:ext uri="{9D8B030D-6E8A-4147-A177-3AD203B41FA5}">
                      <a16:colId xmlns:a16="http://schemas.microsoft.com/office/drawing/2014/main" val="1087062737"/>
                    </a:ext>
                  </a:extLst>
                </a:gridCol>
                <a:gridCol w="1283385">
                  <a:extLst>
                    <a:ext uri="{9D8B030D-6E8A-4147-A177-3AD203B41FA5}">
                      <a16:colId xmlns:a16="http://schemas.microsoft.com/office/drawing/2014/main" val="1933771683"/>
                    </a:ext>
                  </a:extLst>
                </a:gridCol>
              </a:tblGrid>
              <a:tr h="370840">
                <a:tc gridSpan="7">
                  <a:txBody>
                    <a:bodyPr/>
                    <a:lstStyle/>
                    <a:p>
                      <a:r>
                        <a:rPr lang="en-US" dirty="0"/>
                        <a:t>Group:</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237783934"/>
                  </a:ext>
                </a:extLst>
              </a:tr>
              <a:tr h="370840">
                <a:tc gridSpan="7">
                  <a:txBody>
                    <a:bodyPr/>
                    <a:lstStyle/>
                    <a:p>
                      <a:r>
                        <a:rPr lang="en-US" dirty="0"/>
                        <a:t>Subject area:</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240633963"/>
                  </a:ext>
                </a:extLst>
              </a:tr>
              <a:tr h="370840">
                <a:tc gridSpan="7">
                  <a:txBody>
                    <a:bodyPr/>
                    <a:lstStyle/>
                    <a:p>
                      <a:r>
                        <a:rPr lang="en-US" dirty="0"/>
                        <a:t>Item No.:</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542028254"/>
                  </a:ext>
                </a:extLst>
              </a:tr>
              <a:tr h="370840">
                <a:tc>
                  <a:txBody>
                    <a:bodyPr/>
                    <a:lstStyle/>
                    <a:p>
                      <a:r>
                        <a:rPr lang="en-US" dirty="0"/>
                        <a:t>Criteria</a:t>
                      </a:r>
                    </a:p>
                  </a:txBody>
                  <a:tcPr/>
                </a:tc>
                <a:tc>
                  <a:txBody>
                    <a:bodyPr/>
                    <a:lstStyle/>
                    <a:p>
                      <a:r>
                        <a:rPr lang="en-US" dirty="0"/>
                        <a:t>Weight</a:t>
                      </a:r>
                    </a:p>
                  </a:txBody>
                  <a:tcPr/>
                </a:tc>
                <a:tc>
                  <a:txBody>
                    <a:bodyPr/>
                    <a:lstStyle/>
                    <a:p>
                      <a:r>
                        <a:rPr lang="en-US" dirty="0"/>
                        <a:t>4points</a:t>
                      </a:r>
                    </a:p>
                  </a:txBody>
                  <a:tcPr/>
                </a:tc>
                <a:tc>
                  <a:txBody>
                    <a:bodyPr/>
                    <a:lstStyle/>
                    <a:p>
                      <a:r>
                        <a:rPr lang="en-US" dirty="0"/>
                        <a:t>3points</a:t>
                      </a:r>
                    </a:p>
                  </a:txBody>
                  <a:tcPr/>
                </a:tc>
                <a:tc>
                  <a:txBody>
                    <a:bodyPr/>
                    <a:lstStyle/>
                    <a:p>
                      <a:r>
                        <a:rPr lang="en-US" dirty="0"/>
                        <a:t>2points</a:t>
                      </a:r>
                    </a:p>
                  </a:txBody>
                  <a:tcPr/>
                </a:tc>
                <a:tc>
                  <a:txBody>
                    <a:bodyPr/>
                    <a:lstStyle/>
                    <a:p>
                      <a:r>
                        <a:rPr lang="en-US" dirty="0"/>
                        <a:t>1point</a:t>
                      </a:r>
                    </a:p>
                  </a:txBody>
                  <a:tcPr/>
                </a:tc>
                <a:tc>
                  <a:txBody>
                    <a:bodyPr/>
                    <a:lstStyle/>
                    <a:p>
                      <a:r>
                        <a:rPr lang="en-US" dirty="0"/>
                        <a:t>Comment </a:t>
                      </a:r>
                    </a:p>
                  </a:txBody>
                  <a:tcPr/>
                </a:tc>
                <a:extLst>
                  <a:ext uri="{0D108BD9-81ED-4DB2-BD59-A6C34878D82A}">
                    <a16:rowId xmlns:a16="http://schemas.microsoft.com/office/drawing/2014/main" val="2357181966"/>
                  </a:ext>
                </a:extLst>
              </a:tr>
              <a:tr h="370840">
                <a:tc>
                  <a:txBody>
                    <a:bodyPr/>
                    <a:lstStyle/>
                    <a:p>
                      <a:r>
                        <a:rPr lang="en-US" dirty="0"/>
                        <a:t>Step 1:  Identify the Standards</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18719119"/>
                  </a:ext>
                </a:extLst>
              </a:tr>
              <a:tr h="370840">
                <a:tc>
                  <a:txBody>
                    <a:bodyPr/>
                    <a:lstStyle/>
                    <a:p>
                      <a:r>
                        <a:rPr lang="en-US" dirty="0"/>
                        <a:t>Step 2:  Select an Authentic Task</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84698335"/>
                  </a:ext>
                </a:extLst>
              </a:tr>
              <a:tr h="370840">
                <a:tc>
                  <a:txBody>
                    <a:bodyPr/>
                    <a:lstStyle/>
                    <a:p>
                      <a:r>
                        <a:rPr lang="en-US" dirty="0"/>
                        <a:t>Step 3:  Identify the Criteria for the</a:t>
                      </a:r>
                    </a:p>
                    <a:p>
                      <a:r>
                        <a:rPr lang="en-US" dirty="0"/>
                        <a:t>            Task</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75929796"/>
                  </a:ext>
                </a:extLst>
              </a:tr>
              <a:tr h="370840">
                <a:tc>
                  <a:txBody>
                    <a:bodyPr/>
                    <a:lstStyle/>
                    <a:p>
                      <a:r>
                        <a:rPr lang="en-US" dirty="0"/>
                        <a:t>Step 4:  Create the Rubric</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613541659"/>
                  </a:ext>
                </a:extLst>
              </a:tr>
              <a:tr h="370840">
                <a:tc>
                  <a:txBody>
                    <a:bodyPr/>
                    <a:lstStyle/>
                    <a:p>
                      <a:r>
                        <a:rPr lang="en-US" dirty="0"/>
                        <a:t>The Authentic Assessment Item 1</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31466023"/>
                  </a:ext>
                </a:extLst>
              </a:tr>
            </a:tbl>
          </a:graphicData>
        </a:graphic>
      </p:graphicFrame>
      <p:pic>
        <p:nvPicPr>
          <p:cNvPr id="4" name="Picture 3">
            <a:extLst>
              <a:ext uri="{FF2B5EF4-FFF2-40B4-BE49-F238E27FC236}">
                <a16:creationId xmlns:a16="http://schemas.microsoft.com/office/drawing/2014/main" id="{B4D59BCB-D389-4603-8F84-5991D58B410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16501774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201FA-4F97-4362-AABA-EEFA1F432BA9}"/>
              </a:ext>
            </a:extLst>
          </p:cNvPr>
          <p:cNvSpPr>
            <a:spLocks noGrp="1"/>
          </p:cNvSpPr>
          <p:nvPr>
            <p:ph type="title"/>
          </p:nvPr>
        </p:nvSpPr>
        <p:spPr/>
        <p:txBody>
          <a:bodyPr>
            <a:normAutofit/>
          </a:bodyPr>
          <a:lstStyle/>
          <a:p>
            <a:r>
              <a:rPr lang="en-US" sz="4000" dirty="0">
                <a:latin typeface="Bookman Old Style" panose="02050604050505020204" pitchFamily="18" charset="0"/>
              </a:rPr>
              <a:t>recap</a:t>
            </a:r>
          </a:p>
        </p:txBody>
      </p:sp>
      <p:sp>
        <p:nvSpPr>
          <p:cNvPr id="3" name="Content Placeholder 2">
            <a:extLst>
              <a:ext uri="{FF2B5EF4-FFF2-40B4-BE49-F238E27FC236}">
                <a16:creationId xmlns:a16="http://schemas.microsoft.com/office/drawing/2014/main" id="{636FEFE9-8740-4EB7-BDFB-5129EE805B77}"/>
              </a:ext>
            </a:extLst>
          </p:cNvPr>
          <p:cNvSpPr>
            <a:spLocks noGrp="1"/>
          </p:cNvSpPr>
          <p:nvPr>
            <p:ph idx="1"/>
          </p:nvPr>
        </p:nvSpPr>
        <p:spPr>
          <a:xfrm>
            <a:off x="1132090" y="2169968"/>
            <a:ext cx="9603275" cy="3450613"/>
          </a:xfrm>
        </p:spPr>
        <p:txBody>
          <a:bodyPr>
            <a:normAutofit fontScale="85000"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Repeat the same process for the items you have constructed and present to the participants for critique – Self and Peer Assessment and Validation.</a:t>
            </a:r>
          </a:p>
          <a:p>
            <a:pPr marL="0" marR="0" lvl="0" indent="0">
              <a:lnSpc>
                <a:spcPct val="107000"/>
              </a:lnSpc>
              <a:spcBef>
                <a:spcPts val="0"/>
              </a:spcBef>
              <a:spcAft>
                <a:spcPts val="0"/>
              </a:spcAft>
              <a:buNone/>
            </a:pPr>
            <a:endParaRPr lang="en-US" sz="32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Identify areas that need improvement and suggest ways of improving such areas.</a:t>
            </a:r>
          </a:p>
          <a:p>
            <a:pPr marL="0" marR="0" lvl="0" indent="0">
              <a:lnSpc>
                <a:spcPct val="107000"/>
              </a:lnSpc>
              <a:spcBef>
                <a:spcPts val="0"/>
              </a:spcBef>
              <a:spcAft>
                <a:spcPts val="0"/>
              </a:spcAft>
              <a:buNone/>
            </a:pPr>
            <a:endParaRPr lang="en-US" sz="32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3200" dirty="0">
                <a:effectLst/>
                <a:latin typeface="Bookman Old Style" panose="02050604050505020204" pitchFamily="18" charset="0"/>
                <a:ea typeface="Calibri" panose="020F0502020204030204" pitchFamily="34" charset="0"/>
                <a:cs typeface="Times New Roman" panose="02020603050405020304" pitchFamily="18" charset="0"/>
              </a:rPr>
              <a:t>Submit softcopy to the facilitators for their input.</a:t>
            </a:r>
          </a:p>
          <a:p>
            <a:pPr marL="0" indent="0">
              <a:buNone/>
            </a:pPr>
            <a:endParaRPr lang="en-US" dirty="0"/>
          </a:p>
        </p:txBody>
      </p:sp>
      <p:pic>
        <p:nvPicPr>
          <p:cNvPr id="4" name="Picture 3">
            <a:extLst>
              <a:ext uri="{FF2B5EF4-FFF2-40B4-BE49-F238E27FC236}">
                <a16:creationId xmlns:a16="http://schemas.microsoft.com/office/drawing/2014/main" id="{C7091DC8-9E56-44BE-8889-2521801083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325" y="357187"/>
            <a:ext cx="540385" cy="685800"/>
          </a:xfrm>
          <a:prstGeom prst="rect">
            <a:avLst/>
          </a:prstGeom>
          <a:noFill/>
          <a:ln>
            <a:noFill/>
          </a:ln>
        </p:spPr>
      </p:pic>
    </p:spTree>
    <p:extLst>
      <p:ext uri="{BB962C8B-B14F-4D97-AF65-F5344CB8AC3E}">
        <p14:creationId xmlns:p14="http://schemas.microsoft.com/office/powerpoint/2010/main" val="947042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91445-12E4-4D26-BD5C-6CE0B9B020E6}"/>
              </a:ext>
            </a:extLst>
          </p:cNvPr>
          <p:cNvSpPr>
            <a:spLocks noGrp="1"/>
          </p:cNvSpPr>
          <p:nvPr>
            <p:ph type="ctrTitle"/>
          </p:nvPr>
        </p:nvSpPr>
        <p:spPr/>
        <p:txBody>
          <a:bodyPr/>
          <a:lstStyle/>
          <a:p>
            <a:r>
              <a:rPr lang="en-US" dirty="0">
                <a:latin typeface="Bookman Old Style" panose="02050604050505020204" pitchFamily="18" charset="0"/>
              </a:rPr>
              <a:t>appreciation</a:t>
            </a:r>
          </a:p>
        </p:txBody>
      </p:sp>
      <p:sp>
        <p:nvSpPr>
          <p:cNvPr id="3" name="Subtitle 2">
            <a:extLst>
              <a:ext uri="{FF2B5EF4-FFF2-40B4-BE49-F238E27FC236}">
                <a16:creationId xmlns:a16="http://schemas.microsoft.com/office/drawing/2014/main" id="{839F1FD4-E289-4713-9090-5E65EA49ACBB}"/>
              </a:ext>
            </a:extLst>
          </p:cNvPr>
          <p:cNvSpPr>
            <a:spLocks noGrp="1"/>
          </p:cNvSpPr>
          <p:nvPr>
            <p:ph type="subTitle" idx="1"/>
          </p:nvPr>
        </p:nvSpPr>
        <p:spPr>
          <a:xfrm>
            <a:off x="2417780" y="3531204"/>
            <a:ext cx="8637072" cy="2318753"/>
          </a:xfrm>
        </p:spPr>
        <p:txBody>
          <a:bodyPr>
            <a:noAutofit/>
          </a:bodyPr>
          <a:lstStyle/>
          <a:p>
            <a:r>
              <a:rPr lang="en-US" sz="3600" dirty="0">
                <a:latin typeface="Bookman Old Style" panose="02050604050505020204" pitchFamily="18" charset="0"/>
              </a:rPr>
              <a:t>We Thank you immensely for your very active participation</a:t>
            </a:r>
          </a:p>
        </p:txBody>
      </p:sp>
      <p:pic>
        <p:nvPicPr>
          <p:cNvPr id="4" name="Picture 3">
            <a:extLst>
              <a:ext uri="{FF2B5EF4-FFF2-40B4-BE49-F238E27FC236}">
                <a16:creationId xmlns:a16="http://schemas.microsoft.com/office/drawing/2014/main" id="{5E37344D-8DDD-4610-BBB8-5B84FAB984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2950" y="285750"/>
            <a:ext cx="540385" cy="685800"/>
          </a:xfrm>
          <a:prstGeom prst="rect">
            <a:avLst/>
          </a:prstGeom>
          <a:noFill/>
          <a:ln>
            <a:noFill/>
          </a:ln>
        </p:spPr>
      </p:pic>
    </p:spTree>
    <p:extLst>
      <p:ext uri="{BB962C8B-B14F-4D97-AF65-F5344CB8AC3E}">
        <p14:creationId xmlns:p14="http://schemas.microsoft.com/office/powerpoint/2010/main" val="3244311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AA077-D3A2-4148-A86E-FA70AFE294F5}"/>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The Concept of Validation </a:t>
            </a:r>
            <a:r>
              <a:rPr lang="en-US" b="1" dirty="0">
                <a:latin typeface="Bookman Old Style" panose="02050604050505020204" pitchFamily="18" charset="0"/>
                <a:ea typeface="Calibri" panose="020F0502020204030204" pitchFamily="34" charset="0"/>
                <a:cs typeface="Times New Roman" panose="02020603050405020304" pitchFamily="18" charset="0"/>
              </a:rPr>
              <a:t>(II)</a:t>
            </a:r>
            <a:endParaRPr lang="en-US" dirty="0"/>
          </a:p>
        </p:txBody>
      </p:sp>
      <p:sp>
        <p:nvSpPr>
          <p:cNvPr id="3" name="Content Placeholder 2">
            <a:extLst>
              <a:ext uri="{FF2B5EF4-FFF2-40B4-BE49-F238E27FC236}">
                <a16:creationId xmlns:a16="http://schemas.microsoft.com/office/drawing/2014/main" id="{0F6AE9AB-C7EE-4501-B708-83EB4CBB0CBD}"/>
              </a:ext>
            </a:extLst>
          </p:cNvPr>
          <p:cNvSpPr>
            <a:spLocks noGrp="1"/>
          </p:cNvSpPr>
          <p:nvPr>
            <p:ph idx="1"/>
          </p:nvPr>
        </p:nvSpPr>
        <p:spPr>
          <a:xfrm>
            <a:off x="1451579" y="2015732"/>
            <a:ext cx="9603275" cy="4037749"/>
          </a:xfrm>
        </p:spPr>
        <p:txBody>
          <a:bodyPr>
            <a:normAutofit/>
          </a:bodyPr>
          <a:lstStyle/>
          <a:p>
            <a:pPr marL="0" marR="0" algn="just">
              <a:lnSpc>
                <a:spcPct val="107000"/>
              </a:lnSpc>
              <a:spcBef>
                <a:spcPts val="0"/>
              </a:spcBef>
              <a:spcAft>
                <a:spcPts val="800"/>
              </a:spcAft>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It includes:</a:t>
            </a:r>
          </a:p>
          <a:p>
            <a:pPr marL="800100" lvl="1" indent="-342900" algn="just">
              <a:lnSpc>
                <a:spcPct val="107000"/>
              </a:lnSpc>
              <a:spcBef>
                <a:spcPts val="0"/>
              </a:spcBef>
              <a:buBlip>
                <a:blip r:embed="rId2"/>
              </a:buBlip>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Reviewing items that do not pass the standard and criteria set for the test items</a:t>
            </a:r>
          </a:p>
          <a:p>
            <a:pPr marL="457200" lvl="1" indent="0" algn="just">
              <a:lnSpc>
                <a:spcPct val="107000"/>
              </a:lnSpc>
              <a:spcBef>
                <a:spcPts val="0"/>
              </a:spcBef>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Make recommendations for the future improvements to the test items </a:t>
            </a:r>
          </a:p>
          <a:p>
            <a:pPr marL="457200" lvl="1" indent="0" algn="just">
              <a:lnSpc>
                <a:spcPct val="107000"/>
              </a:lnSpc>
              <a:spcBef>
                <a:spcPts val="0"/>
              </a:spcBef>
              <a:buNone/>
            </a:pPr>
            <a:endParaRPr lang="en-US" sz="800" dirty="0">
              <a:effectLst/>
              <a:latin typeface="Bookman Old Style" panose="02050604050505020204" pitchFamily="18"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spcAft>
                <a:spcPts val="800"/>
              </a:spcAft>
              <a:buBlip>
                <a:blip r:embed="rId2"/>
              </a:buBlip>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Acting upon such recommendations</a:t>
            </a:r>
            <a:endParaRPr lang="en-US" sz="2800" dirty="0">
              <a:latin typeface="Bookman Old Style" panose="02050604050505020204" pitchFamily="18" charset="0"/>
            </a:endParaRPr>
          </a:p>
        </p:txBody>
      </p:sp>
      <p:pic>
        <p:nvPicPr>
          <p:cNvPr id="4" name="Picture 3">
            <a:extLst>
              <a:ext uri="{FF2B5EF4-FFF2-40B4-BE49-F238E27FC236}">
                <a16:creationId xmlns:a16="http://schemas.microsoft.com/office/drawing/2014/main" id="{D4515AB7-C08E-434F-82F4-E8F72EB50E3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1475" y="461619"/>
            <a:ext cx="540385" cy="685800"/>
          </a:xfrm>
          <a:prstGeom prst="rect">
            <a:avLst/>
          </a:prstGeom>
          <a:noFill/>
          <a:ln>
            <a:noFill/>
          </a:ln>
        </p:spPr>
      </p:pic>
    </p:spTree>
    <p:extLst>
      <p:ext uri="{BB962C8B-B14F-4D97-AF65-F5344CB8AC3E}">
        <p14:creationId xmlns:p14="http://schemas.microsoft.com/office/powerpoint/2010/main" val="285568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3298F-943E-4AD1-B4BC-0C65FAECFC63}"/>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The Concept of Validation (III)</a:t>
            </a:r>
            <a:endParaRPr lang="en-US" dirty="0"/>
          </a:p>
        </p:txBody>
      </p:sp>
      <p:sp>
        <p:nvSpPr>
          <p:cNvPr id="3" name="Content Placeholder 2">
            <a:extLst>
              <a:ext uri="{FF2B5EF4-FFF2-40B4-BE49-F238E27FC236}">
                <a16:creationId xmlns:a16="http://schemas.microsoft.com/office/drawing/2014/main" id="{CBE34131-94B4-429C-9473-C2DC5FB7B007}"/>
              </a:ext>
            </a:extLst>
          </p:cNvPr>
          <p:cNvSpPr>
            <a:spLocks noGrp="1"/>
          </p:cNvSpPr>
          <p:nvPr>
            <p:ph idx="1"/>
          </p:nvPr>
        </p:nvSpPr>
        <p:spPr>
          <a:xfrm>
            <a:off x="1451579" y="2015732"/>
            <a:ext cx="9603275" cy="4131680"/>
          </a:xfrm>
        </p:spPr>
        <p:txBody>
          <a:bodyPr>
            <a:normAutofit lnSpcReduction="10000"/>
          </a:bodyPr>
          <a:lstStyle/>
          <a:p>
            <a:pPr marR="0" indent="-457200" algn="just">
              <a:lnSpc>
                <a:spcPct val="107000"/>
              </a:lnSpc>
              <a:spcBef>
                <a:spcPts val="0"/>
              </a:spcBef>
              <a:spcAft>
                <a:spcPts val="800"/>
              </a:spcAft>
              <a:buFont typeface="Wingdings" panose="05000000000000000000" pitchFamily="2" charset="2"/>
              <a:buChar char="v"/>
            </a:pP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Validity of Authentic Assessment Items means appropriateness of the authentic assessment items</a:t>
            </a:r>
          </a:p>
          <a:p>
            <a:pPr marL="0" marR="0" indent="0" algn="just">
              <a:lnSpc>
                <a:spcPct val="107000"/>
              </a:lnSpc>
              <a:spcBef>
                <a:spcPts val="0"/>
              </a:spcBef>
              <a:spcAft>
                <a:spcPts val="80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0"/>
              </a:spcAft>
              <a:buFont typeface="Wingdings" panose="05000000000000000000" pitchFamily="2" charset="2"/>
              <a:buChar char=""/>
            </a:pPr>
            <a:r>
              <a:rPr lang="en-US" sz="2800" dirty="0">
                <a:latin typeface="Bookman Old Style" panose="02050604050505020204" pitchFamily="18" charset="0"/>
                <a:ea typeface="Calibri" panose="020F0502020204030204" pitchFamily="34" charset="0"/>
                <a:cs typeface="Times New Roman" panose="02020603050405020304" pitchFamily="18" charset="0"/>
              </a:rPr>
              <a:t>Ensuring that</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AA items are valid for the desired outcome</a:t>
            </a:r>
          </a:p>
          <a:p>
            <a:pPr marL="0" marR="0" lvl="0" indent="0" algn="just">
              <a:lnSpc>
                <a:spcPct val="107000"/>
              </a:lnSpc>
              <a:spcBef>
                <a:spcPts val="0"/>
              </a:spcBef>
              <a:spcAft>
                <a:spcPts val="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0" marR="0" lvl="0" indent="0" algn="just">
              <a:lnSpc>
                <a:spcPct val="107000"/>
              </a:lnSpc>
              <a:spcBef>
                <a:spcPts val="0"/>
              </a:spcBef>
              <a:spcAft>
                <a:spcPts val="0"/>
              </a:spcAft>
              <a:buNone/>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800"/>
              </a:spcAft>
              <a:buFont typeface="Wingdings" panose="05000000000000000000" pitchFamily="2" charset="2"/>
              <a:buChar char=""/>
            </a:pPr>
            <a:r>
              <a:rPr lang="en-US" sz="2800" dirty="0">
                <a:latin typeface="Bookman Old Style" panose="02050604050505020204" pitchFamily="18" charset="0"/>
                <a:ea typeface="Calibri" panose="020F0502020204030204" pitchFamily="34" charset="0"/>
                <a:cs typeface="Times New Roman" panose="02020603050405020304" pitchFamily="18" charset="0"/>
              </a:rPr>
              <a:t>It is</a:t>
            </a:r>
            <a:r>
              <a:rPr lang="en-US" sz="2800" dirty="0">
                <a:effectLst/>
                <a:latin typeface="Bookman Old Style" panose="02050604050505020204" pitchFamily="18" charset="0"/>
                <a:ea typeface="Calibri" panose="020F0502020204030204" pitchFamily="34" charset="0"/>
                <a:cs typeface="Times New Roman" panose="02020603050405020304" pitchFamily="18" charset="0"/>
              </a:rPr>
              <a:t> a qualitative review process to confirm that the questions relating to the construction of authentic assessment tasks are effectively and appropriately taken care of in the assessment task</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2555D684-DB9F-4348-B920-C144933103B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00038" y="461619"/>
            <a:ext cx="540385" cy="685800"/>
          </a:xfrm>
          <a:prstGeom prst="rect">
            <a:avLst/>
          </a:prstGeom>
          <a:noFill/>
          <a:ln>
            <a:noFill/>
          </a:ln>
        </p:spPr>
      </p:pic>
    </p:spTree>
    <p:extLst>
      <p:ext uri="{BB962C8B-B14F-4D97-AF65-F5344CB8AC3E}">
        <p14:creationId xmlns:p14="http://schemas.microsoft.com/office/powerpoint/2010/main" val="3074592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857DB-2B2A-4A81-8D28-C7E5EA867188}"/>
              </a:ext>
            </a:extLst>
          </p:cNvPr>
          <p:cNvSpPr>
            <a:spLocks noGrp="1"/>
          </p:cNvSpPr>
          <p:nvPr>
            <p:ph type="title"/>
          </p:nvPr>
        </p:nvSpPr>
        <p:spPr/>
        <p:txBody>
          <a:bodyPr/>
          <a:lstStyle/>
          <a:p>
            <a:r>
              <a:rPr lang="en-US" b="1" dirty="0">
                <a:effectLst/>
                <a:latin typeface="Bookman Old Style" panose="02050604050505020204" pitchFamily="18" charset="0"/>
                <a:ea typeface="Calibri" panose="020F0502020204030204" pitchFamily="34" charset="0"/>
                <a:cs typeface="Times New Roman" panose="02020603050405020304" pitchFamily="18" charset="0"/>
              </a:rPr>
              <a:t>Types of Validity</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47F8E82-E40C-46B6-978A-CE6744D98B00}"/>
              </a:ext>
            </a:extLst>
          </p:cNvPr>
          <p:cNvSpPr>
            <a:spLocks noGrp="1"/>
          </p:cNvSpPr>
          <p:nvPr>
            <p:ph idx="1"/>
          </p:nvPr>
        </p:nvSpPr>
        <p:spPr>
          <a:xfrm>
            <a:off x="1451579" y="2015732"/>
            <a:ext cx="9603275" cy="4164731"/>
          </a:xfrm>
        </p:spPr>
        <p:txBody>
          <a:bodyPr>
            <a:normAutofit fontScale="92500" lnSpcReduction="20000"/>
          </a:bodyPr>
          <a:lstStyle/>
          <a:p>
            <a:pPr algn="just">
              <a:lnSpc>
                <a:spcPct val="107000"/>
              </a:lnSpc>
              <a:spcBef>
                <a:spcPts val="0"/>
              </a:spcBef>
              <a:spcAft>
                <a:spcPts val="800"/>
              </a:spcAft>
              <a:buFont typeface="Wingdings" panose="05000000000000000000" pitchFamily="2" charset="2"/>
              <a:buChar char="v"/>
            </a:pPr>
            <a:r>
              <a:rPr lang="en-US" sz="2400" dirty="0">
                <a:latin typeface="Bookman Old Style" panose="02050604050505020204" pitchFamily="18" charset="0"/>
                <a:ea typeface="Calibri" panose="020F0502020204030204" pitchFamily="34" charset="0"/>
                <a:cs typeface="Times New Roman" panose="02020603050405020304" pitchFamily="18" charset="0"/>
              </a:rPr>
              <a:t>Di</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fferent types of validity are examined before an AA item is accepted as valid</a:t>
            </a:r>
          </a:p>
          <a:p>
            <a:pPr lvl="1"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Validity tells us how accurately an item measures what it claims to measure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spcAft>
                <a:spcPts val="800"/>
              </a:spcAft>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If an item measures what it claims to measure, and the results closely corresponds to real-world values, then it can be considered valid</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Validation may refer to:</a:t>
            </a:r>
          </a:p>
          <a:p>
            <a:pPr marL="571500" lvl="1" indent="-342900"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the items interpretations of scores derived from the assessment; and/or </a:t>
            </a:r>
          </a:p>
          <a:p>
            <a:pPr marL="571500" lvl="1" indent="-342900" algn="just">
              <a:lnSpc>
                <a:spcPct val="107000"/>
              </a:lnSpc>
              <a:spcBef>
                <a:spcPts val="0"/>
              </a:spcBef>
              <a:spcAft>
                <a:spcPts val="800"/>
              </a:spcAft>
              <a:buFont typeface="Wingdings" panose="05000000000000000000" pitchFamily="2" charset="2"/>
              <a:buChar char="Ø"/>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 application of the test results to educational decisions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C0A17B60-049E-47D2-890F-DE66A803001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477805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A50F8-3536-4947-BC7B-1377A64C3CFB}"/>
              </a:ext>
            </a:extLst>
          </p:cNvPr>
          <p:cNvSpPr>
            <a:spLocks noGrp="1"/>
          </p:cNvSpPr>
          <p:nvPr>
            <p:ph type="title"/>
          </p:nvPr>
        </p:nvSpPr>
        <p:spPr/>
        <p:txBody>
          <a:bodyPr/>
          <a:lstStyle/>
          <a:p>
            <a:r>
              <a:rPr lang="en-US" dirty="0"/>
              <a:t>Construct validity (I)</a:t>
            </a:r>
          </a:p>
        </p:txBody>
      </p:sp>
      <p:sp>
        <p:nvSpPr>
          <p:cNvPr id="3" name="Content Placeholder 2">
            <a:extLst>
              <a:ext uri="{FF2B5EF4-FFF2-40B4-BE49-F238E27FC236}">
                <a16:creationId xmlns:a16="http://schemas.microsoft.com/office/drawing/2014/main" id="{52D5A9F4-7C92-4AD3-B65D-E23F72FDE228}"/>
              </a:ext>
            </a:extLst>
          </p:cNvPr>
          <p:cNvSpPr>
            <a:spLocks noGrp="1"/>
          </p:cNvSpPr>
          <p:nvPr>
            <p:ph idx="1"/>
          </p:nvPr>
        </p:nvSpPr>
        <p:spPr>
          <a:xfrm>
            <a:off x="1451579" y="2015732"/>
            <a:ext cx="9603275" cy="4274899"/>
          </a:xfrm>
        </p:spPr>
        <p:txBody>
          <a:bodyPr>
            <a:normAutofit lnSpcReduction="10000"/>
          </a:bodyPr>
          <a:lstStyle/>
          <a:p>
            <a:pPr marR="0" lvl="0" algn="just">
              <a:lnSpc>
                <a:spcPct val="107000"/>
              </a:lnSpc>
              <a:spcBef>
                <a:spcPts val="0"/>
              </a:spcBef>
              <a:spcAft>
                <a:spcPts val="0"/>
              </a:spcAft>
              <a:buFont typeface="Wingdings" panose="05000000000000000000" pitchFamily="2" charset="2"/>
              <a:buChar char="v"/>
            </a:pPr>
            <a:r>
              <a:rPr lang="en-US" sz="2400" dirty="0">
                <a:latin typeface="Bookman Old Style" panose="02050604050505020204" pitchFamily="18" charset="0"/>
                <a:ea typeface="Calibri" panose="020F0502020204030204" pitchFamily="34" charset="0"/>
                <a:cs typeface="Times New Roman" panose="02020603050405020304" pitchFamily="18" charset="0"/>
              </a:rPr>
              <a:t>R</a:t>
            </a: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efers to whether the method of assessment will actually elicit the desired response from the examinees</a:t>
            </a:r>
          </a:p>
          <a:p>
            <a:pPr marR="0" lvl="0" algn="just">
              <a:lnSpc>
                <a:spcPct val="107000"/>
              </a:lnSpc>
              <a:spcBef>
                <a:spcPts val="0"/>
              </a:spcBef>
              <a:spcAft>
                <a:spcPts val="0"/>
              </a:spcAft>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 </a:t>
            </a:r>
            <a:r>
              <a:rPr lang="en-US" sz="2200" dirty="0">
                <a:effectLst/>
                <a:latin typeface="Bookman Old Style" panose="02050604050505020204" pitchFamily="18" charset="0"/>
                <a:ea typeface="Calibri" panose="020F0502020204030204" pitchFamily="34" charset="0"/>
                <a:cs typeface="Times New Roman" panose="02020603050405020304" pitchFamily="18" charset="0"/>
              </a:rPr>
              <a:t>Does the item measure the concepts that it intended to measure?</a:t>
            </a:r>
          </a:p>
          <a:p>
            <a:pPr marL="457200" lvl="1" indent="0" algn="just">
              <a:lnSpc>
                <a:spcPct val="107000"/>
              </a:lnSpc>
              <a:spcBef>
                <a:spcPts val="0"/>
              </a:spcBef>
              <a:buNone/>
            </a:pPr>
            <a:endParaRPr lang="en-US" sz="2200" dirty="0">
              <a:effectLst/>
              <a:latin typeface="Bookman Old Style" panose="02050604050505020204" pitchFamily="18" charset="0"/>
              <a:ea typeface="Calibri" panose="020F0502020204030204" pitchFamily="34" charset="0"/>
              <a:cs typeface="Times New Roman" panose="02020603050405020304" pitchFamily="18" charset="0"/>
            </a:endParaRPr>
          </a:p>
          <a:p>
            <a:pPr marL="571500" marR="0" indent="-342900" algn="just">
              <a:lnSpc>
                <a:spcPct val="107000"/>
              </a:lnSpc>
              <a:spcBef>
                <a:spcPts val="0"/>
              </a:spcBef>
              <a:spcAft>
                <a:spcPts val="800"/>
              </a:spcAft>
              <a:buFont typeface="Wingdings" panose="05000000000000000000" pitchFamily="2" charset="2"/>
              <a:buChar char="v"/>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Construct validity evaluates whether an item really represents the interest we are interested in measuring with that item or items</a:t>
            </a:r>
          </a:p>
          <a:p>
            <a:pPr marR="0" indent="0" algn="just">
              <a:lnSpc>
                <a:spcPct val="107000"/>
              </a:lnSpc>
              <a:spcBef>
                <a:spcPts val="0"/>
              </a:spcBef>
              <a:spcAft>
                <a:spcPts val="800"/>
              </a:spcAft>
              <a:buNone/>
            </a:pPr>
            <a:endParaRPr lang="en-US" sz="900" dirty="0">
              <a:effectLst/>
              <a:latin typeface="Bookman Old Style" panose="02050604050505020204" pitchFamily="18"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800"/>
              </a:spcAft>
              <a:buFont typeface="Symbol" panose="05050102010706020507" pitchFamily="18" charset="2"/>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A construct refers to a concept or characteristics that cannot be directly observed but can be measured by observing other indicators that are assessed with it</a:t>
            </a:r>
          </a:p>
          <a:p>
            <a:endParaRPr lang="en-US" dirty="0">
              <a:latin typeface="Bookman Old Style" panose="02050604050505020204" pitchFamily="18" charset="0"/>
            </a:endParaRPr>
          </a:p>
        </p:txBody>
      </p:sp>
      <p:pic>
        <p:nvPicPr>
          <p:cNvPr id="4" name="Picture 3">
            <a:extLst>
              <a:ext uri="{FF2B5EF4-FFF2-40B4-BE49-F238E27FC236}">
                <a16:creationId xmlns:a16="http://schemas.microsoft.com/office/drawing/2014/main" id="{63FC102C-2704-440C-B442-6495155B89A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40385" cy="685800"/>
          </a:xfrm>
          <a:prstGeom prst="rect">
            <a:avLst/>
          </a:prstGeom>
          <a:noFill/>
          <a:ln>
            <a:noFill/>
          </a:ln>
        </p:spPr>
      </p:pic>
    </p:spTree>
    <p:extLst>
      <p:ext uri="{BB962C8B-B14F-4D97-AF65-F5344CB8AC3E}">
        <p14:creationId xmlns:p14="http://schemas.microsoft.com/office/powerpoint/2010/main" val="237125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39F34-612C-49CF-8804-A244D9AF664B}"/>
              </a:ext>
            </a:extLst>
          </p:cNvPr>
          <p:cNvSpPr>
            <a:spLocks noGrp="1"/>
          </p:cNvSpPr>
          <p:nvPr>
            <p:ph type="title"/>
          </p:nvPr>
        </p:nvSpPr>
        <p:spPr/>
        <p:txBody>
          <a:bodyPr/>
          <a:lstStyle/>
          <a:p>
            <a:r>
              <a:rPr lang="en-US" dirty="0"/>
              <a:t>Construct validity ii</a:t>
            </a:r>
          </a:p>
        </p:txBody>
      </p:sp>
      <p:sp>
        <p:nvSpPr>
          <p:cNvPr id="3" name="Content Placeholder 2">
            <a:extLst>
              <a:ext uri="{FF2B5EF4-FFF2-40B4-BE49-F238E27FC236}">
                <a16:creationId xmlns:a16="http://schemas.microsoft.com/office/drawing/2014/main" id="{0AACAF90-D093-4749-B309-FAF4AC5855D3}"/>
              </a:ext>
            </a:extLst>
          </p:cNvPr>
          <p:cNvSpPr>
            <a:spLocks noGrp="1"/>
          </p:cNvSpPr>
          <p:nvPr>
            <p:ph idx="1"/>
          </p:nvPr>
        </p:nvSpPr>
        <p:spPr>
          <a:xfrm>
            <a:off x="1451579" y="2015732"/>
            <a:ext cx="9603275" cy="4396085"/>
          </a:xfrm>
        </p:spPr>
        <p:txBody>
          <a:bodyPr>
            <a:normAutofit/>
          </a:bodyPr>
          <a:lstStyle/>
          <a:p>
            <a:pPr marL="742950" marR="0" lvl="1" indent="-285750" algn="just">
              <a:lnSpc>
                <a:spcPct val="107000"/>
              </a:lnSpc>
              <a:spcBef>
                <a:spcPts val="0"/>
              </a:spcBef>
              <a:spcAft>
                <a:spcPts val="0"/>
              </a:spcAft>
              <a:buFont typeface="Symbol" panose="05050102010706020507" pitchFamily="18" charset="2"/>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Construct can be characteristic of individuals such as intelligence, obesity, job satisfaction or depression among others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gn="just">
              <a:lnSpc>
                <a:spcPct val="107000"/>
              </a:lnSpc>
              <a:spcBef>
                <a:spcPts val="0"/>
              </a:spcBef>
              <a:spcAft>
                <a:spcPts val="0"/>
              </a:spcAft>
              <a:buFont typeface="Symbol" panose="05050102010706020507" pitchFamily="18" charset="2"/>
              <a:buBlip>
                <a:blip r:embed="rId2"/>
              </a:buBlip>
            </a:pPr>
            <a:r>
              <a:rPr lang="en-US" sz="2400" dirty="0">
                <a:effectLst/>
                <a:latin typeface="Bookman Old Style" panose="02050604050505020204" pitchFamily="18" charset="0"/>
                <a:ea typeface="Calibri" panose="020F0502020204030204" pitchFamily="34" charset="0"/>
                <a:cs typeface="Times New Roman" panose="02020603050405020304" pitchFamily="18" charset="0"/>
              </a:rPr>
              <a:t>They can also be broader concepts applied to organizations or social groups such as gender equality, corporate social responsibilities, or freedom of speech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id="{1D0590F6-5A65-442F-B398-730F8C21CA7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0025" y="328613"/>
            <a:ext cx="540385" cy="685800"/>
          </a:xfrm>
          <a:prstGeom prst="rect">
            <a:avLst/>
          </a:prstGeom>
          <a:noFill/>
          <a:ln>
            <a:noFill/>
          </a:ln>
        </p:spPr>
      </p:pic>
    </p:spTree>
    <p:extLst>
      <p:ext uri="{BB962C8B-B14F-4D97-AF65-F5344CB8AC3E}">
        <p14:creationId xmlns:p14="http://schemas.microsoft.com/office/powerpoint/2010/main" val="2866947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E0321-88FF-4D4B-900E-753315A52074}"/>
              </a:ext>
            </a:extLst>
          </p:cNvPr>
          <p:cNvSpPr>
            <a:spLocks noGrp="1"/>
          </p:cNvSpPr>
          <p:nvPr>
            <p:ph type="title"/>
          </p:nvPr>
        </p:nvSpPr>
        <p:spPr/>
        <p:txBody>
          <a:bodyPr/>
          <a:lstStyle/>
          <a:p>
            <a:r>
              <a:rPr lang="en-US" dirty="0"/>
              <a:t>Construct validity </a:t>
            </a:r>
            <a:r>
              <a:rPr lang="en-US" dirty="0" err="1"/>
              <a:t>iiI</a:t>
            </a:r>
            <a:endParaRPr lang="en-NG" dirty="0"/>
          </a:p>
        </p:txBody>
      </p:sp>
      <p:sp>
        <p:nvSpPr>
          <p:cNvPr id="3" name="Content Placeholder 2">
            <a:extLst>
              <a:ext uri="{FF2B5EF4-FFF2-40B4-BE49-F238E27FC236}">
                <a16:creationId xmlns:a16="http://schemas.microsoft.com/office/drawing/2014/main" id="{2D0D8FCD-C98C-AB40-8C22-7FAEDE706048}"/>
              </a:ext>
            </a:extLst>
          </p:cNvPr>
          <p:cNvSpPr>
            <a:spLocks noGrp="1"/>
          </p:cNvSpPr>
          <p:nvPr>
            <p:ph idx="1"/>
          </p:nvPr>
        </p:nvSpPr>
        <p:spPr/>
        <p:txBody>
          <a:bodyPr/>
          <a:lstStyle/>
          <a:p>
            <a:pPr marL="742950" marR="0" lvl="1" indent="-285750" algn="just">
              <a:lnSpc>
                <a:spcPct val="107000"/>
              </a:lnSpc>
              <a:spcBef>
                <a:spcPts val="0"/>
              </a:spcBef>
              <a:spcAft>
                <a:spcPts val="800"/>
              </a:spcAft>
              <a:buFont typeface="Symbol" panose="05050102010706020507" pitchFamily="18" charset="2"/>
              <a:buBlip>
                <a:blip r:embed="rId2"/>
              </a:buBlip>
            </a:pPr>
            <a:r>
              <a:rPr lang="en-US" sz="2400" dirty="0">
                <a:latin typeface="Bookman Old Style" panose="02050604050505020204" pitchFamily="18" charset="0"/>
                <a:ea typeface="Calibri" panose="020F0502020204030204" pitchFamily="34" charset="0"/>
                <a:cs typeface="Times New Roman" panose="02020603050405020304" pitchFamily="18" charset="0"/>
              </a:rPr>
              <a:t>Some of these concepts can only be measured by indicators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0"/>
              </a:spcBef>
              <a:spcAft>
                <a:spcPts val="800"/>
              </a:spcAft>
            </a:pPr>
            <a:r>
              <a:rPr lang="en-US" sz="2400" dirty="0">
                <a:latin typeface="Bookman Old Style" panose="02050604050505020204" pitchFamily="18" charset="0"/>
                <a:ea typeface="Calibri" panose="020F0502020204030204" pitchFamily="34" charset="0"/>
                <a:cs typeface="Times New Roman" panose="02020603050405020304" pitchFamily="18" charset="0"/>
              </a:rPr>
              <a:t>Hence, construct validity is about ensuring that the items of measurement match the construct we intend to measure</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endParaRPr lang="en-NG" dirty="0"/>
          </a:p>
        </p:txBody>
      </p:sp>
      <p:pic>
        <p:nvPicPr>
          <p:cNvPr id="5" name="Picture 4">
            <a:extLst>
              <a:ext uri="{FF2B5EF4-FFF2-40B4-BE49-F238E27FC236}">
                <a16:creationId xmlns:a16="http://schemas.microsoft.com/office/drawing/2014/main" id="{EEB801DB-B3E4-9948-8A0F-71D444A4579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0025" y="328613"/>
            <a:ext cx="540385" cy="685800"/>
          </a:xfrm>
          <a:prstGeom prst="rect">
            <a:avLst/>
          </a:prstGeom>
          <a:noFill/>
          <a:ln>
            <a:noFill/>
          </a:ln>
        </p:spPr>
      </p:pic>
    </p:spTree>
    <p:extLst>
      <p:ext uri="{BB962C8B-B14F-4D97-AF65-F5344CB8AC3E}">
        <p14:creationId xmlns:p14="http://schemas.microsoft.com/office/powerpoint/2010/main" val="1184151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0FF8D-522F-4518-8CC2-76A0A942FC5D}"/>
              </a:ext>
            </a:extLst>
          </p:cNvPr>
          <p:cNvSpPr>
            <a:spLocks noGrp="1"/>
          </p:cNvSpPr>
          <p:nvPr>
            <p:ph type="title"/>
          </p:nvPr>
        </p:nvSpPr>
        <p:spPr/>
        <p:txBody>
          <a:bodyPr/>
          <a:lstStyle/>
          <a:p>
            <a:r>
              <a:rPr lang="en-US" sz="3200" b="1" dirty="0">
                <a:effectLst/>
                <a:latin typeface="Bookman Old Style" panose="02050604050505020204" pitchFamily="18" charset="0"/>
                <a:ea typeface="Calibri" panose="020F0502020204030204" pitchFamily="34" charset="0"/>
                <a:cs typeface="Times New Roman" panose="02020603050405020304" pitchFamily="18" charset="0"/>
              </a:rPr>
              <a:t>Content validity (I)</a:t>
            </a:r>
            <a:endParaRPr lang="en-US" dirty="0"/>
          </a:p>
        </p:txBody>
      </p:sp>
      <p:sp>
        <p:nvSpPr>
          <p:cNvPr id="3" name="Content Placeholder 2">
            <a:extLst>
              <a:ext uri="{FF2B5EF4-FFF2-40B4-BE49-F238E27FC236}">
                <a16:creationId xmlns:a16="http://schemas.microsoft.com/office/drawing/2014/main" id="{748EE812-FA5E-4726-A9D6-1C5DB307FFEB}"/>
              </a:ext>
            </a:extLst>
          </p:cNvPr>
          <p:cNvSpPr>
            <a:spLocks noGrp="1"/>
          </p:cNvSpPr>
          <p:nvPr>
            <p:ph idx="1"/>
          </p:nvPr>
        </p:nvSpPr>
        <p:spPr>
          <a:xfrm>
            <a:off x="1112704" y="2015732"/>
            <a:ext cx="10300771" cy="4153714"/>
          </a:xfrm>
        </p:spPr>
        <p:txBody>
          <a:bodyPr>
            <a:normAutofit fontScale="85000" lnSpcReduction="10000"/>
          </a:bodyPr>
          <a:lstStyle/>
          <a:p>
            <a:pPr marR="0" lvl="0" algn="just">
              <a:lnSpc>
                <a:spcPct val="107000"/>
              </a:lnSpc>
              <a:spcBef>
                <a:spcPts val="0"/>
              </a:spcBef>
              <a:spcAft>
                <a:spcPts val="0"/>
              </a:spcAft>
              <a:buFont typeface="Wingdings" panose="05000000000000000000" pitchFamily="2" charset="2"/>
              <a:buChar char="v"/>
            </a:pPr>
            <a:r>
              <a:rPr lang="en-US" sz="3100" dirty="0">
                <a:effectLst/>
                <a:latin typeface="Bookman Old Style" panose="02050604050505020204" pitchFamily="18" charset="0"/>
                <a:ea typeface="Calibri" panose="020F0502020204030204" pitchFamily="34" charset="0"/>
                <a:cs typeface="Times New Roman" panose="02020603050405020304" pitchFamily="18" charset="0"/>
              </a:rPr>
              <a:t>Content validity assesses whether authentic assessment items are representative of all aspects of the construct</a:t>
            </a:r>
          </a:p>
          <a:p>
            <a:pPr marL="0" marR="0" lvl="0" indent="0" algn="just">
              <a:lnSpc>
                <a:spcPct val="107000"/>
              </a:lnSpc>
              <a:spcBef>
                <a:spcPts val="0"/>
              </a:spcBef>
              <a:spcAft>
                <a:spcPts val="0"/>
              </a:spcAft>
              <a:buNone/>
            </a:pPr>
            <a:endParaRPr lang="en-US" sz="3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3100" dirty="0">
                <a:effectLst/>
                <a:latin typeface="Bookman Old Style" panose="02050604050505020204" pitchFamily="18" charset="0"/>
                <a:ea typeface="Calibri" panose="020F0502020204030204" pitchFamily="34" charset="0"/>
                <a:cs typeface="Times New Roman" panose="02020603050405020304" pitchFamily="18" charset="0"/>
              </a:rPr>
              <a:t>To produce valid results, the content of the authentic assessment items must cover all relevant parts of the subject it aims to measure</a:t>
            </a:r>
          </a:p>
          <a:p>
            <a:pPr marL="457200" lvl="1" indent="0" algn="just">
              <a:lnSpc>
                <a:spcPct val="107000"/>
              </a:lnSpc>
              <a:spcBef>
                <a:spcPts val="0"/>
              </a:spcBef>
              <a:buNone/>
            </a:pPr>
            <a:endParaRPr lang="en-US" sz="3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buBlip>
                <a:blip r:embed="rId2"/>
              </a:buBlip>
            </a:pPr>
            <a:r>
              <a:rPr lang="en-US" sz="3100" dirty="0">
                <a:effectLst/>
                <a:latin typeface="Bookman Old Style" panose="02050604050505020204" pitchFamily="18" charset="0"/>
                <a:ea typeface="Calibri" panose="020F0502020204030204" pitchFamily="34" charset="0"/>
                <a:cs typeface="Times New Roman" panose="02020603050405020304" pitchFamily="18" charset="0"/>
              </a:rPr>
              <a:t>If some aspects are missing from the measurement (or irrelevant aspects are included), the validity is threatened</a:t>
            </a:r>
          </a:p>
          <a:p>
            <a:pPr marL="457200" lvl="1" indent="0" algn="just">
              <a:lnSpc>
                <a:spcPct val="107000"/>
              </a:lnSpc>
              <a:spcBef>
                <a:spcPts val="0"/>
              </a:spcBef>
              <a:buNone/>
            </a:pPr>
            <a:endParaRPr lang="en-US" sz="3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lgn="just">
              <a:lnSpc>
                <a:spcPct val="107000"/>
              </a:lnSpc>
              <a:spcBef>
                <a:spcPts val="0"/>
              </a:spcBef>
              <a:spcAft>
                <a:spcPts val="800"/>
              </a:spcAft>
              <a:buBlip>
                <a:blip r:embed="rId2"/>
              </a:buBlip>
            </a:pPr>
            <a:endParaRPr lang="en-US" sz="2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192ED97E-F639-4070-9AD3-9B8CD63AE57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5763" y="461619"/>
            <a:ext cx="540385" cy="685800"/>
          </a:xfrm>
          <a:prstGeom prst="rect">
            <a:avLst/>
          </a:prstGeom>
          <a:noFill/>
          <a:ln>
            <a:noFill/>
          </a:ln>
        </p:spPr>
      </p:pic>
    </p:spTree>
    <p:extLst>
      <p:ext uri="{BB962C8B-B14F-4D97-AF65-F5344CB8AC3E}">
        <p14:creationId xmlns:p14="http://schemas.microsoft.com/office/powerpoint/2010/main" val="2716156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1749</TotalTime>
  <Words>1599</Words>
  <Application>Microsoft Macintosh PowerPoint</Application>
  <PresentationFormat>Widescreen</PresentationFormat>
  <Paragraphs>147</Paragraphs>
  <Slides>29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Bookman Old Style</vt:lpstr>
      <vt:lpstr>Calibri</vt:lpstr>
      <vt:lpstr>Courier New</vt:lpstr>
      <vt:lpstr>Gill Sans MT</vt:lpstr>
      <vt:lpstr>Symbol</vt:lpstr>
      <vt:lpstr>Wingdings</vt:lpstr>
      <vt:lpstr>Gallery</vt:lpstr>
      <vt:lpstr>Validating Authentic Assessment Items </vt:lpstr>
      <vt:lpstr> The Concept of Validation (I) </vt:lpstr>
      <vt:lpstr>The Concept of Validation (II)</vt:lpstr>
      <vt:lpstr>The Concept of Validation (III)</vt:lpstr>
      <vt:lpstr>Types of Validity </vt:lpstr>
      <vt:lpstr>Construct validity (I)</vt:lpstr>
      <vt:lpstr>Construct validity ii</vt:lpstr>
      <vt:lpstr>Construct validity iiI</vt:lpstr>
      <vt:lpstr>Content validity (I)</vt:lpstr>
      <vt:lpstr>Content validity (II)</vt:lpstr>
      <vt:lpstr>Content validity (III)</vt:lpstr>
      <vt:lpstr>Content validity (IV)</vt:lpstr>
      <vt:lpstr>How is content validity established?</vt:lpstr>
      <vt:lpstr>Face validity (I)</vt:lpstr>
      <vt:lpstr>Face validity (II)</vt:lpstr>
      <vt:lpstr>Criterion validity</vt:lpstr>
      <vt:lpstr> How is Criterion validity established? </vt:lpstr>
      <vt:lpstr>How is Criterion validity established? </vt:lpstr>
      <vt:lpstr>Concurrent validity &amp; predictive validity</vt:lpstr>
      <vt:lpstr>Validation - the quality review process (I)</vt:lpstr>
      <vt:lpstr>Validation - the quality review process (II)</vt:lpstr>
      <vt:lpstr>Validation - the quality review process (III)</vt:lpstr>
      <vt:lpstr>Validation - the quality review process iiI</vt:lpstr>
      <vt:lpstr>Hands – on 2 To validate the constructed authentic assessment items</vt:lpstr>
      <vt:lpstr>Hands – on 2 To validate the constructed authentic assessment items i</vt:lpstr>
      <vt:lpstr>To validate the constructed authentic assessment items ii</vt:lpstr>
      <vt:lpstr>Rubric for validating the constructed authentic assessment items</vt:lpstr>
      <vt:lpstr>recap</vt:lpstr>
      <vt:lpstr>appreciation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AUTHENTIC ASSESSMENT IN DUAL MODE UNIVERSITIES IN NIGERIA</dc:title>
  <dc:creator>Godwin Akper</dc:creator>
  <cp:lastModifiedBy>Godwin Akper</cp:lastModifiedBy>
  <cp:revision>71</cp:revision>
  <dcterms:created xsi:type="dcterms:W3CDTF">2021-11-16T17:36:21Z</dcterms:created>
  <dcterms:modified xsi:type="dcterms:W3CDTF">2021-11-29T06:43:23Z</dcterms:modified>
</cp:coreProperties>
</file>