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72" r:id="rId2"/>
    <p:sldId id="267" r:id="rId3"/>
    <p:sldId id="270" r:id="rId4"/>
    <p:sldId id="275" r:id="rId5"/>
    <p:sldId id="277" r:id="rId6"/>
    <p:sldId id="278" r:id="rId7"/>
    <p:sldId id="282" r:id="rId8"/>
    <p:sldId id="283" r:id="rId9"/>
    <p:sldId id="284" r:id="rId10"/>
    <p:sldId id="285" r:id="rId11"/>
    <p:sldId id="295" r:id="rId1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0"/>
    <p:restoredTop sz="95897"/>
  </p:normalViewPr>
  <p:slideViewPr>
    <p:cSldViewPr snapToGrid="0" snapToObjects="1">
      <p:cViewPr varScale="1">
        <p:scale>
          <a:sx n="114" d="100"/>
          <a:sy n="114" d="100"/>
        </p:scale>
        <p:origin x="472" y="17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417779" y="802298"/>
            <a:ext cx="8637073" cy="2541431"/>
          </a:xfrm>
        </p:spPr>
        <p:txBody>
          <a:bodyPr bIns="0" anchor="b">
            <a:normAutofit/>
          </a:bodyPr>
          <a:lstStyle>
            <a:lvl1pPr algn="l">
              <a:defRPr sz="6600"/>
            </a:lvl1pPr>
          </a:lstStyle>
          <a:p>
            <a:r>
              <a:rPr lang="en-GB" dirty="0"/>
              <a:t>Click to edit Master title style</a:t>
            </a:r>
            <a:endParaRPr lang="en-US" dirty="0"/>
          </a:p>
        </p:txBody>
      </p:sp>
      <p:sp>
        <p:nvSpPr>
          <p:cNvPr id="3" name="Subtitle 2"/>
          <p:cNvSpPr>
            <a:spLocks noGrp="1"/>
          </p:cNvSpPr>
          <p:nvPr>
            <p:ph type="subTitle" idx="1"/>
          </p:nvPr>
        </p:nvSpPr>
        <p:spPr>
          <a:xfrm>
            <a:off x="2417780" y="3531204"/>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a:t>11/29/21</a:t>
            </a:fld>
            <a:endParaRPr lang="en-US" dirty="0"/>
          </a:p>
        </p:txBody>
      </p:sp>
      <p:sp>
        <p:nvSpPr>
          <p:cNvPr id="5" name="Footer Placeholder 4"/>
          <p:cNvSpPr>
            <a:spLocks noGrp="1"/>
          </p:cNvSpPr>
          <p:nvPr>
            <p:ph type="ftr" sz="quarter" idx="11"/>
          </p:nvPr>
        </p:nvSpPr>
        <p:spPr>
          <a:xfrm>
            <a:off x="2416500" y="329307"/>
            <a:ext cx="4973915" cy="309201"/>
          </a:xfrm>
        </p:spPr>
        <p:txBody>
          <a:bodyPr/>
          <a:lstStyle/>
          <a:p>
            <a:endParaRPr lang="en-US" dirty="0"/>
          </a:p>
        </p:txBody>
      </p:sp>
      <p:sp>
        <p:nvSpPr>
          <p:cNvPr id="6" name="Slide Number Placeholder 5"/>
          <p:cNvSpPr>
            <a:spLocks noGrp="1"/>
          </p:cNvSpPr>
          <p:nvPr>
            <p:ph type="sldNum" sz="quarter" idx="12"/>
          </p:nvPr>
        </p:nvSpPr>
        <p:spPr>
          <a:xfrm>
            <a:off x="1437664" y="798973"/>
            <a:ext cx="811019" cy="503578"/>
          </a:xfrm>
        </p:spPr>
        <p:txBody>
          <a:bodyPr/>
          <a:lstStyle/>
          <a:p>
            <a:fld id="{6D22F896-40B5-4ADD-8801-0D06FADFA095}" type="slidenum">
              <a:rPr lang="en-US"/>
              <a:t>‹#›</a:t>
            </a:fld>
            <a:endParaRPr lang="en-US" dirty="0"/>
          </a:p>
        </p:txBody>
      </p:sp>
      <p:cxnSp>
        <p:nvCxnSpPr>
          <p:cNvPr id="15" name="Straight Connector 14"/>
          <p:cNvCxnSpPr/>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a:t>11/29/21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a:t>‹#›</a:t>
            </a:fld>
            <a:endParaRPr lang="en-US" dirty="0"/>
          </a:p>
        </p:txBody>
      </p:sp>
      <p:cxnSp>
        <p:nvCxnSpPr>
          <p:cNvPr id="26" name="Straight Connector 25"/>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798973"/>
            <a:ext cx="1615742" cy="4659889"/>
          </a:xfrm>
        </p:spPr>
        <p:txBody>
          <a:bodyPr vert="eaVert"/>
          <a:lstStyle>
            <a:lvl1pPr algn="l">
              <a:defRPr/>
            </a:lvl1pPr>
          </a:lstStyle>
          <a:p>
            <a:r>
              <a:rPr lang="en-GB"/>
              <a:t>Click to edit Master title style</a:t>
            </a:r>
            <a:endParaRPr lang="en-US" dirty="0"/>
          </a:p>
        </p:txBody>
      </p:sp>
      <p:sp>
        <p:nvSpPr>
          <p:cNvPr id="3" name="Vertical Text Placeholder 2"/>
          <p:cNvSpPr>
            <a:spLocks noGrp="1"/>
          </p:cNvSpPr>
          <p:nvPr>
            <p:ph type="body" orient="vert" idx="1"/>
          </p:nvPr>
        </p:nvSpPr>
        <p:spPr>
          <a:xfrm>
            <a:off x="1444672" y="798973"/>
            <a:ext cx="7828830" cy="4659889"/>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a:t>11/29/21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a:t>‹#›</a:t>
            </a:fld>
            <a:endParaRPr lang="en-US" dirty="0"/>
          </a:p>
        </p:txBody>
      </p:sp>
      <p:cxnSp>
        <p:nvCxnSpPr>
          <p:cNvPr id="15" name="Straight Connector 14"/>
          <p:cNvCxnSpPr/>
          <p:nvPr/>
        </p:nvCxnSpPr>
        <p:spPr>
          <a:xfrm>
            <a:off x="9439111" y="798973"/>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idx="1"/>
          </p:nvPr>
        </p:nvSpPr>
        <p:spPr/>
        <p:txBody>
          <a:bodyPr anchor="t"/>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a:t>11/29/21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a:t>‹#›</a:t>
            </a:fld>
            <a:endParaRPr lang="en-US" dirty="0"/>
          </a:p>
        </p:txBody>
      </p:sp>
      <p:cxnSp>
        <p:nvCxnSpPr>
          <p:cNvPr id="33" name="Straight Connector 32"/>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7" name="TextBox 6">
            <a:extLst>
              <a:ext uri="{FF2B5EF4-FFF2-40B4-BE49-F238E27FC236}">
                <a16:creationId xmlns:a16="http://schemas.microsoft.com/office/drawing/2014/main" id="{25050771-34B1-6544-B50D-9A5E5CDBAA1B}"/>
              </a:ext>
            </a:extLst>
          </p:cNvPr>
          <p:cNvSpPr txBox="1"/>
          <p:nvPr userDrawn="1"/>
        </p:nvSpPr>
        <p:spPr>
          <a:xfrm>
            <a:off x="9448800" y="5706451"/>
            <a:ext cx="2743200" cy="369332"/>
          </a:xfrm>
          <a:prstGeom prst="rect">
            <a:avLst/>
          </a:prstGeom>
          <a:noFill/>
        </p:spPr>
        <p:txBody>
          <a:bodyPr wrap="square" rtlCol="0">
            <a:spAutoFit/>
          </a:bodyPr>
          <a:lstStyle/>
          <a:p>
            <a:r>
              <a:rPr lang="en-NG" i="1" dirty="0"/>
              <a:t>CA Okonkwo &amp; GI Akper</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454239" y="1756130"/>
            <a:ext cx="8643154" cy="1887950"/>
          </a:xfrm>
        </p:spPr>
        <p:txBody>
          <a:bodyPr anchor="b">
            <a:normAutofit/>
          </a:bodyPr>
          <a:lstStyle>
            <a:lvl1pPr algn="l">
              <a:defRPr sz="3600"/>
            </a:lvl1pPr>
          </a:lstStyle>
          <a:p>
            <a:r>
              <a:rPr lang="en-GB"/>
              <a:t>Click to edit Master title style</a:t>
            </a:r>
            <a:endParaRPr lang="en-US" dirty="0"/>
          </a:p>
        </p:txBody>
      </p:sp>
      <p:sp>
        <p:nvSpPr>
          <p:cNvPr id="3" name="Text Placeholder 2"/>
          <p:cNvSpPr>
            <a:spLocks noGrp="1"/>
          </p:cNvSpPr>
          <p:nvPr>
            <p:ph type="body" idx="1"/>
          </p:nvPr>
        </p:nvSpPr>
        <p:spPr>
          <a:xfrm>
            <a:off x="1454239" y="3806195"/>
            <a:ext cx="8630446"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48A87A34-81AB-432B-8DAE-1953F412C126}" type="datetimeFigureOut">
              <a:rPr lang="en-US"/>
              <a:t>11/29/21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a:t>‹#›</a:t>
            </a:fld>
            <a:endParaRPr lang="en-US" dirty="0"/>
          </a:p>
        </p:txBody>
      </p:sp>
      <p:cxnSp>
        <p:nvCxnSpPr>
          <p:cNvPr id="15" name="Straight Connector 14"/>
          <p:cNvCxnSpPr/>
          <p:nvPr/>
        </p:nvCxnSpPr>
        <p:spPr>
          <a:xfrm>
            <a:off x="1454239" y="3804985"/>
            <a:ext cx="8630446"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605635" cy="1059305"/>
          </a:xfrm>
        </p:spPr>
        <p:txBody>
          <a:bodyPr/>
          <a:lstStyle/>
          <a:p>
            <a:r>
              <a:rPr lang="en-GB"/>
              <a:t>Click to edit Master title style</a:t>
            </a:r>
            <a:endParaRPr lang="en-US" dirty="0"/>
          </a:p>
        </p:txBody>
      </p:sp>
      <p:sp>
        <p:nvSpPr>
          <p:cNvPr id="3" name="Content Placeholder 2"/>
          <p:cNvSpPr>
            <a:spLocks noGrp="1"/>
          </p:cNvSpPr>
          <p:nvPr>
            <p:ph sz="half" idx="1"/>
          </p:nvPr>
        </p:nvSpPr>
        <p:spPr>
          <a:xfrm>
            <a:off x="1447331" y="2010878"/>
            <a:ext cx="4645152" cy="3448595"/>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Content Placeholder 3"/>
          <p:cNvSpPr>
            <a:spLocks noGrp="1"/>
          </p:cNvSpPr>
          <p:nvPr>
            <p:ph sz="half" idx="2"/>
          </p:nvPr>
        </p:nvSpPr>
        <p:spPr>
          <a:xfrm>
            <a:off x="6413771" y="2017343"/>
            <a:ext cx="4645152" cy="3441520"/>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a:t>11/29/21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a:t>‹#›</a:t>
            </a:fld>
            <a:endParaRPr lang="en-US" dirty="0"/>
          </a:p>
        </p:txBody>
      </p:sp>
      <p:cxnSp>
        <p:nvCxnSpPr>
          <p:cNvPr id="35" name="Straight Connector 3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607661" cy="1056319"/>
          </a:xfrm>
        </p:spPr>
        <p:txBody>
          <a:bodyPr/>
          <a:lstStyle/>
          <a:p>
            <a:r>
              <a:rPr lang="en-GB"/>
              <a:t>Click to edit Master title style</a:t>
            </a:r>
            <a:endParaRPr lang="en-US" dirty="0"/>
          </a:p>
        </p:txBody>
      </p:sp>
      <p:sp>
        <p:nvSpPr>
          <p:cNvPr id="3" name="Text Placeholder 2"/>
          <p:cNvSpPr>
            <a:spLocks noGrp="1"/>
          </p:cNvSpPr>
          <p:nvPr>
            <p:ph type="body" idx="1"/>
          </p:nvPr>
        </p:nvSpPr>
        <p:spPr>
          <a:xfrm>
            <a:off x="1447191" y="2019549"/>
            <a:ext cx="4645152"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p:cNvSpPr>
            <a:spLocks noGrp="1"/>
          </p:cNvSpPr>
          <p:nvPr>
            <p:ph sz="half" idx="2"/>
          </p:nvPr>
        </p:nvSpPr>
        <p:spPr>
          <a:xfrm>
            <a:off x="1447191" y="2824269"/>
            <a:ext cx="4645152" cy="2644457"/>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Text Placeholder 4"/>
          <p:cNvSpPr>
            <a:spLocks noGrp="1"/>
          </p:cNvSpPr>
          <p:nvPr>
            <p:ph type="body" sz="quarter" idx="3"/>
          </p:nvPr>
        </p:nvSpPr>
        <p:spPr>
          <a:xfrm>
            <a:off x="6412362" y="2023003"/>
            <a:ext cx="4645152"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p:cNvSpPr>
            <a:spLocks noGrp="1"/>
          </p:cNvSpPr>
          <p:nvPr>
            <p:ph sz="quarter" idx="4"/>
          </p:nvPr>
        </p:nvSpPr>
        <p:spPr>
          <a:xfrm>
            <a:off x="6412362" y="2821491"/>
            <a:ext cx="4645152" cy="2637371"/>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a:t>11/29/21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a:t>‹#›</a:t>
            </a:fld>
            <a:endParaRPr lang="en-US" dirty="0"/>
          </a:p>
        </p:txBody>
      </p:sp>
      <p:cxnSp>
        <p:nvCxnSpPr>
          <p:cNvPr id="29" name="Straight Connector 28"/>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a:t>11/29/21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a:t>‹#›</a:t>
            </a:fld>
            <a:endParaRPr lang="en-US" dirty="0"/>
          </a:p>
        </p:txBody>
      </p:sp>
      <p:cxnSp>
        <p:nvCxnSpPr>
          <p:cNvPr id="25" name="Straight Connector 2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a:t>11/29/21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3273099" cy="2247117"/>
          </a:xfrm>
        </p:spPr>
        <p:txBody>
          <a:bodyPr anchor="b">
            <a:normAutofit/>
          </a:bodyPr>
          <a:lstStyle>
            <a:lvl1pPr algn="l">
              <a:defRPr sz="2400"/>
            </a:lvl1pPr>
          </a:lstStyle>
          <a:p>
            <a:r>
              <a:rPr lang="en-GB"/>
              <a:t>Click to edit Master title style</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Text Placeholder 3"/>
          <p:cNvSpPr>
            <a:spLocks noGrp="1"/>
          </p:cNvSpPr>
          <p:nvPr>
            <p:ph type="body" sz="half" idx="2"/>
          </p:nvPr>
        </p:nvSpPr>
        <p:spPr>
          <a:xfrm>
            <a:off x="1444671" y="3205491"/>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a:t>11/29/21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a:t>‹#›</a:t>
            </a:fld>
            <a:endParaRPr lang="en-US" dirty="0"/>
          </a:p>
        </p:txBody>
      </p:sp>
      <p:cxnSp>
        <p:nvCxnSpPr>
          <p:cNvPr id="17" name="Straight Connector 16"/>
          <p:cNvCxnSpPr/>
          <p:nvPr/>
        </p:nvCxnSpPr>
        <p:spPr>
          <a:xfrm>
            <a:off x="1448280" y="3205491"/>
            <a:ext cx="3269490"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3"/>
            <a:ext cx="5532328" cy="1830584"/>
          </a:xfrm>
        </p:spPr>
        <p:txBody>
          <a:bodyPr anchor="b">
            <a:normAutofit/>
          </a:bodyPr>
          <a:lstStyle>
            <a:lvl1pPr>
              <a:defRPr sz="3200"/>
            </a:lvl1pPr>
          </a:lstStyle>
          <a:p>
            <a:r>
              <a:rPr lang="en-GB"/>
              <a:t>Click to edit Master title style</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GB" dirty="0"/>
              <a:t>Click icon to add picture</a:t>
            </a:r>
            <a:endParaRPr lang="en-US" dirty="0"/>
          </a:p>
        </p:txBody>
      </p:sp>
      <p:sp>
        <p:nvSpPr>
          <p:cNvPr id="4" name="Text Placeholder 3"/>
          <p:cNvSpPr>
            <a:spLocks noGrp="1"/>
          </p:cNvSpPr>
          <p:nvPr>
            <p:ph type="body" sz="half" idx="2"/>
          </p:nvPr>
        </p:nvSpPr>
        <p:spPr>
          <a:xfrm>
            <a:off x="1450329" y="3145992"/>
            <a:ext cx="5524404"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fld id="{48A87A34-81AB-432B-8DAE-1953F412C126}" type="datetimeFigureOut">
              <a:rPr lang="en-US"/>
              <a:pPr/>
              <a:t>11/29/21</a:t>
            </a:fld>
            <a:endParaRPr lang="en-US" dirty="0"/>
          </a:p>
        </p:txBody>
      </p:sp>
      <p:sp>
        <p:nvSpPr>
          <p:cNvPr id="6" name="Footer Placeholder 5"/>
          <p:cNvSpPr>
            <a:spLocks noGrp="1"/>
          </p:cNvSpPr>
          <p:nvPr>
            <p:ph type="ftr" sz="quarter" idx="11"/>
          </p:nvPr>
        </p:nvSpPr>
        <p:spPr>
          <a:xfrm>
            <a:off x="1447382" y="318640"/>
            <a:ext cx="5541004" cy="320931"/>
          </a:xfrm>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a:t>‹#›</a:t>
            </a:fld>
            <a:endParaRPr lang="en-US" dirty="0"/>
          </a:p>
        </p:txBody>
      </p:sp>
      <p:cxnSp>
        <p:nvCxnSpPr>
          <p:cNvPr id="31" name="Straight Connector 30"/>
          <p:cNvCxnSpPr/>
          <p:nvPr/>
        </p:nvCxnSpPr>
        <p:spPr>
          <a:xfrm>
            <a:off x="1447382" y="3143605"/>
            <a:ext cx="5527351"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
        <p:nvSpPr>
          <p:cNvPr id="2" name="Title Placeholder 1"/>
          <p:cNvSpPr>
            <a:spLocks noGrp="1"/>
          </p:cNvSpPr>
          <p:nvPr>
            <p:ph type="title"/>
          </p:nvPr>
        </p:nvSpPr>
        <p:spPr>
          <a:xfrm>
            <a:off x="1451579" y="804519"/>
            <a:ext cx="9603275" cy="1049235"/>
          </a:xfrm>
          <a:prstGeom prst="rect">
            <a:avLst/>
          </a:prstGeom>
        </p:spPr>
        <p:txBody>
          <a:bodyPr vert="horz" lIns="91440" tIns="45720" rIns="91440" bIns="45720" rtlCol="0" anchor="t">
            <a:normAutofit/>
          </a:bodyPr>
          <a:lstStyle/>
          <a:p>
            <a:r>
              <a:rPr lang="en-GB"/>
              <a:t>Click to edit Master title style</a:t>
            </a:r>
            <a:endParaRPr lang="en-US" dirty="0"/>
          </a:p>
        </p:txBody>
      </p:sp>
      <p:sp>
        <p:nvSpPr>
          <p:cNvPr id="3" name="Text Placeholder 2"/>
          <p:cNvSpPr>
            <a:spLocks noGrp="1"/>
          </p:cNvSpPr>
          <p:nvPr>
            <p:ph type="body" idx="1"/>
          </p:nvPr>
        </p:nvSpPr>
        <p:spPr>
          <a:xfrm>
            <a:off x="1451579" y="2015732"/>
            <a:ext cx="9603275" cy="3450613"/>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48A87A34-81AB-432B-8DAE-1953F412C126}" type="datetimeFigureOut">
              <a:rPr lang="en-US"/>
              <a:pPr/>
              <a:t>11/29/21</a:t>
            </a:fld>
            <a:endParaRPr lang="en-US" dirty="0"/>
          </a:p>
        </p:txBody>
      </p:sp>
      <p:sp>
        <p:nvSpPr>
          <p:cNvPr id="5" name="Footer Placeholder 4"/>
          <p:cNvSpPr>
            <a:spLocks noGrp="1"/>
          </p:cNvSpPr>
          <p:nvPr>
            <p:ph type="ftr" sz="quarter" idx="3"/>
          </p:nvPr>
        </p:nvSpPr>
        <p:spPr>
          <a:xfrm>
            <a:off x="1451579"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6D22F896-40B5-4ADD-8801-0D06FADFA095}" type="slidenum">
              <a:rPr lang="en-US"/>
              <a:pPr/>
              <a:t>‹#›</a:t>
            </a:fld>
            <a:endParaRPr lang="en-US" dirty="0"/>
          </a:p>
        </p:txBody>
      </p:sp>
      <p:cxnSp>
        <p:nvCxnSpPr>
          <p:cNvPr id="10" name="Straight Connector 9"/>
          <p:cNvCxnSpPr/>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EC1802-1C10-AE4F-96F6-4936558DCC71}"/>
              </a:ext>
            </a:extLst>
          </p:cNvPr>
          <p:cNvSpPr>
            <a:spLocks noGrp="1"/>
          </p:cNvSpPr>
          <p:nvPr>
            <p:ph type="title"/>
          </p:nvPr>
        </p:nvSpPr>
        <p:spPr>
          <a:xfrm>
            <a:off x="1451579" y="341523"/>
            <a:ext cx="9603275" cy="1512231"/>
          </a:xfrm>
        </p:spPr>
        <p:txBody>
          <a:bodyPr>
            <a:normAutofit/>
          </a:bodyPr>
          <a:lstStyle/>
          <a:p>
            <a:r>
              <a:rPr lang="en-US" b="1" dirty="0">
                <a:latin typeface="Bookman Old Style" panose="02050604050505020204" pitchFamily="18" charset="0"/>
              </a:rPr>
              <a:t>Criteria for Choosing AA models for dual-mode universities</a:t>
            </a:r>
            <a:endParaRPr lang="en-NG" b="1" dirty="0">
              <a:latin typeface="Bookman Old Style" panose="02050604050505020204" pitchFamily="18" charset="0"/>
            </a:endParaRPr>
          </a:p>
        </p:txBody>
      </p:sp>
      <p:sp>
        <p:nvSpPr>
          <p:cNvPr id="3" name="Content Placeholder 2">
            <a:extLst>
              <a:ext uri="{FF2B5EF4-FFF2-40B4-BE49-F238E27FC236}">
                <a16:creationId xmlns:a16="http://schemas.microsoft.com/office/drawing/2014/main" id="{05F072BB-EC99-8D4E-81FF-D7520D33B34A}"/>
              </a:ext>
            </a:extLst>
          </p:cNvPr>
          <p:cNvSpPr>
            <a:spLocks noGrp="1"/>
          </p:cNvSpPr>
          <p:nvPr>
            <p:ph idx="1"/>
          </p:nvPr>
        </p:nvSpPr>
        <p:spPr>
          <a:xfrm>
            <a:off x="719823" y="1853754"/>
            <a:ext cx="11073247" cy="5004246"/>
          </a:xfrm>
        </p:spPr>
        <p:txBody>
          <a:bodyPr>
            <a:normAutofit/>
          </a:bodyPr>
          <a:lstStyle/>
          <a:p>
            <a:pPr marL="0" indent="0">
              <a:buNone/>
            </a:pPr>
            <a:r>
              <a:rPr lang="en-US" dirty="0">
                <a:latin typeface="Bookman Old Style" panose="02050604050505020204" pitchFamily="18" charset="0"/>
              </a:rPr>
              <a:t>The Context of Authentic Assessment relevant for Choosing AA Models</a:t>
            </a:r>
            <a:endParaRPr lang="en-US" dirty="0">
              <a:effectLst/>
              <a:latin typeface="Bookman Old Style" panose="02050604050505020204" pitchFamily="18" charset="0"/>
              <a:ea typeface="Calibri" panose="020F0502020204030204" pitchFamily="34" charset="0"/>
              <a:cs typeface="Times New Roman" panose="02020603050405020304" pitchFamily="18" charset="0"/>
            </a:endParaRPr>
          </a:p>
          <a:p>
            <a:pPr>
              <a:buFont typeface="Wingdings" panose="05000000000000000000" pitchFamily="2" charset="2"/>
              <a:buChar char="§"/>
            </a:pPr>
            <a:r>
              <a:rPr lang="en-US" dirty="0">
                <a:effectLst/>
                <a:latin typeface="Bookman Old Style" panose="02050604050505020204" pitchFamily="18" charset="0"/>
                <a:ea typeface="Calibri" panose="020F0502020204030204" pitchFamily="34" charset="0"/>
                <a:cs typeface="Times New Roman" panose="02020603050405020304" pitchFamily="18" charset="0"/>
              </a:rPr>
              <a:t>We have seen that AA aims at replicating tasks and performance standards typically found in the world of work and has been found to have positive impact on student learning, autonomy, motivation, self-regulation, and metacognition</a:t>
            </a:r>
          </a:p>
          <a:p>
            <a:pPr>
              <a:buFont typeface="Wingdings" panose="05000000000000000000" pitchFamily="2" charset="2"/>
              <a:buChar char="§"/>
            </a:pPr>
            <a:r>
              <a:rPr lang="en-US" dirty="0">
                <a:effectLst/>
                <a:latin typeface="Bookman Old Style" panose="02050604050505020204" pitchFamily="18" charset="0"/>
                <a:ea typeface="Calibri" panose="020F0502020204030204" pitchFamily="34" charset="0"/>
                <a:cs typeface="Times New Roman" panose="02020603050405020304" pitchFamily="18" charset="0"/>
              </a:rPr>
              <a:t>Despite these benefits, there are significant barriers to the introduction of authentic assessment </a:t>
            </a:r>
          </a:p>
          <a:p>
            <a:pPr marL="0" indent="0" algn="r">
              <a:buNone/>
            </a:pPr>
            <a:r>
              <a:rPr lang="en-US" dirty="0">
                <a:effectLst/>
                <a:latin typeface="Bookman Old Style" panose="02050604050505020204" pitchFamily="18" charset="0"/>
                <a:ea typeface="Calibri" panose="020F0502020204030204" pitchFamily="34" charset="0"/>
                <a:cs typeface="Times New Roman" panose="02020603050405020304" pitchFamily="18" charset="0"/>
              </a:rPr>
              <a:t>(</a:t>
            </a:r>
            <a:r>
              <a:rPr lang="en-US" dirty="0" err="1">
                <a:effectLst/>
                <a:latin typeface="Bookman Old Style" panose="02050604050505020204" pitchFamily="18" charset="0"/>
                <a:ea typeface="Calibri" panose="020F0502020204030204" pitchFamily="34" charset="0"/>
                <a:cs typeface="Times New Roman" panose="02020603050405020304" pitchFamily="18" charset="0"/>
              </a:rPr>
              <a:t>Villarroel</a:t>
            </a:r>
            <a:r>
              <a:rPr lang="en-US" dirty="0">
                <a:effectLst/>
                <a:latin typeface="Bookman Old Style" panose="02050604050505020204" pitchFamily="18" charset="0"/>
                <a:ea typeface="Calibri" panose="020F0502020204030204" pitchFamily="34" charset="0"/>
                <a:cs typeface="Times New Roman" panose="02020603050405020304" pitchFamily="18" charset="0"/>
              </a:rPr>
              <a:t> &amp; Bruna, et:</a:t>
            </a:r>
            <a:r>
              <a:rPr lang="en-US" dirty="0">
                <a:latin typeface="Bookman Old Style" panose="02050604050505020204" pitchFamily="18" charset="0"/>
                <a:ea typeface="Calibri" panose="020F0502020204030204" pitchFamily="34" charset="0"/>
                <a:cs typeface="Times New Roman" panose="02020603050405020304" pitchFamily="18" charset="0"/>
              </a:rPr>
              <a:t> al </a:t>
            </a:r>
            <a:r>
              <a:rPr lang="en-US" dirty="0">
                <a:effectLst/>
                <a:latin typeface="Bookman Old Style" panose="02050604050505020204" pitchFamily="18" charset="0"/>
                <a:ea typeface="Calibri" panose="020F0502020204030204" pitchFamily="34" charset="0"/>
                <a:cs typeface="Times New Roman" panose="02020603050405020304" pitchFamily="18" charset="0"/>
              </a:rPr>
              <a:t>2018</a:t>
            </a:r>
            <a:r>
              <a:rPr lang="en-US" sz="1800" dirty="0">
                <a:effectLst/>
                <a:latin typeface="Bookman Old Style" panose="02050604050505020204" pitchFamily="18" charset="0"/>
                <a:ea typeface="Calibri" panose="020F0502020204030204" pitchFamily="34" charset="0"/>
                <a:cs typeface="Times New Roman" panose="02020603050405020304" pitchFamily="18" charset="0"/>
              </a:rPr>
              <a:t>)</a:t>
            </a:r>
            <a:endParaRPr lang="en-NG" dirty="0">
              <a:latin typeface="Bookman Old Style" panose="02050604050505020204" pitchFamily="18" charset="0"/>
            </a:endParaRPr>
          </a:p>
          <a:p>
            <a:endParaRPr lang="en-NG" dirty="0">
              <a:latin typeface="Bookman Old Style" panose="02050604050505020204" pitchFamily="18" charset="0"/>
            </a:endParaRPr>
          </a:p>
          <a:p>
            <a:pPr marL="0" indent="0">
              <a:buNone/>
            </a:pPr>
            <a:endParaRPr lang="en-NG" dirty="0">
              <a:latin typeface="Bookman Old Style" panose="02050604050505020204" pitchFamily="18" charset="0"/>
            </a:endParaRPr>
          </a:p>
          <a:p>
            <a:endParaRPr lang="en-NG" dirty="0">
              <a:latin typeface="Bookman Old Style" panose="02050604050505020204" pitchFamily="18" charset="0"/>
            </a:endParaRPr>
          </a:p>
        </p:txBody>
      </p:sp>
      <p:pic>
        <p:nvPicPr>
          <p:cNvPr id="5" name="Picture 4">
            <a:extLst>
              <a:ext uri="{FF2B5EF4-FFF2-40B4-BE49-F238E27FC236}">
                <a16:creationId xmlns:a16="http://schemas.microsoft.com/office/drawing/2014/main" id="{A5F2A9E4-4AB7-0648-B2BC-B578ECDD13E3}"/>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489972" y="216859"/>
            <a:ext cx="540385" cy="685800"/>
          </a:xfrm>
          <a:prstGeom prst="rect">
            <a:avLst/>
          </a:prstGeom>
          <a:noFill/>
          <a:ln>
            <a:noFill/>
          </a:ln>
        </p:spPr>
      </p:pic>
    </p:spTree>
    <p:extLst>
      <p:ext uri="{BB962C8B-B14F-4D97-AF65-F5344CB8AC3E}">
        <p14:creationId xmlns:p14="http://schemas.microsoft.com/office/powerpoint/2010/main" val="16462167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0DD834-75D4-46EF-AB6B-F1B5F3743834}"/>
              </a:ext>
            </a:extLst>
          </p:cNvPr>
          <p:cNvSpPr>
            <a:spLocks noGrp="1"/>
          </p:cNvSpPr>
          <p:nvPr>
            <p:ph type="title"/>
          </p:nvPr>
        </p:nvSpPr>
        <p:spPr/>
        <p:txBody>
          <a:bodyPr>
            <a:normAutofit/>
          </a:bodyPr>
          <a:lstStyle/>
          <a:p>
            <a:r>
              <a:rPr lang="en-US" sz="2400" b="1" dirty="0"/>
              <a:t>The criteria for choosing Authentic assessment models for dual-mode universities</a:t>
            </a:r>
          </a:p>
        </p:txBody>
      </p:sp>
      <p:sp>
        <p:nvSpPr>
          <p:cNvPr id="3" name="Content Placeholder 2">
            <a:extLst>
              <a:ext uri="{FF2B5EF4-FFF2-40B4-BE49-F238E27FC236}">
                <a16:creationId xmlns:a16="http://schemas.microsoft.com/office/drawing/2014/main" id="{74773F06-B49E-4618-8DDB-F12CAD7F23A5}"/>
              </a:ext>
            </a:extLst>
          </p:cNvPr>
          <p:cNvSpPr>
            <a:spLocks noGrp="1"/>
          </p:cNvSpPr>
          <p:nvPr>
            <p:ph idx="1"/>
          </p:nvPr>
        </p:nvSpPr>
        <p:spPr>
          <a:xfrm>
            <a:off x="1451579" y="2015732"/>
            <a:ext cx="9603275" cy="4131068"/>
          </a:xfrm>
        </p:spPr>
        <p:txBody>
          <a:bodyPr>
            <a:normAutofit/>
          </a:bodyPr>
          <a:lstStyle/>
          <a:p>
            <a:pPr marL="0" marR="0" lvl="0" indent="0" algn="just">
              <a:lnSpc>
                <a:spcPct val="115000"/>
              </a:lnSpc>
              <a:spcBef>
                <a:spcPts val="0"/>
              </a:spcBef>
              <a:spcAft>
                <a:spcPts val="0"/>
              </a:spcAft>
              <a:buNone/>
            </a:pPr>
            <a:r>
              <a:rPr lang="en-US" sz="2400" dirty="0">
                <a:effectLst/>
                <a:latin typeface="Bookman Old Style" panose="02050604050505020204" pitchFamily="18" charset="0"/>
                <a:ea typeface="Calibri" panose="020F0502020204030204" pitchFamily="34" charset="0"/>
                <a:cs typeface="Times New Roman" panose="02020603050405020304" pitchFamily="18" charset="0"/>
              </a:rPr>
              <a:t>The criteria for choosing an Authentic Assessment method are that the Assessment Model should be:</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marL="742950" marR="0" lvl="1" indent="-285750" algn="just">
              <a:lnSpc>
                <a:spcPct val="115000"/>
              </a:lnSpc>
              <a:spcBef>
                <a:spcPts val="0"/>
              </a:spcBef>
              <a:spcAft>
                <a:spcPts val="0"/>
              </a:spcAft>
              <a:buFont typeface="+mj-lt"/>
              <a:buAutoNum type="alphaLcPeriod"/>
            </a:pPr>
            <a:r>
              <a:rPr lang="en-US" sz="2400" dirty="0">
                <a:effectLst/>
                <a:latin typeface="Bookman Old Style" panose="02050604050505020204" pitchFamily="18" charset="0"/>
                <a:ea typeface="Calibri" panose="020F0502020204030204" pitchFamily="34" charset="0"/>
                <a:cs typeface="Times New Roman" panose="02020603050405020304" pitchFamily="18" charset="0"/>
              </a:rPr>
              <a:t>Reliable</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marL="742950" marR="0" lvl="1" indent="-285750" algn="just">
              <a:lnSpc>
                <a:spcPct val="115000"/>
              </a:lnSpc>
              <a:spcBef>
                <a:spcPts val="0"/>
              </a:spcBef>
              <a:spcAft>
                <a:spcPts val="0"/>
              </a:spcAft>
              <a:buFont typeface="+mj-lt"/>
              <a:buAutoNum type="alphaLcPeriod"/>
            </a:pPr>
            <a:r>
              <a:rPr lang="en-US" sz="2400" dirty="0">
                <a:effectLst/>
                <a:latin typeface="Bookman Old Style" panose="02050604050505020204" pitchFamily="18" charset="0"/>
                <a:ea typeface="Calibri" panose="020F0502020204030204" pitchFamily="34" charset="0"/>
                <a:cs typeface="Times New Roman" panose="02020603050405020304" pitchFamily="18" charset="0"/>
              </a:rPr>
              <a:t>Valid</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marL="742950" marR="0" lvl="1" indent="-285750" algn="just">
              <a:lnSpc>
                <a:spcPct val="115000"/>
              </a:lnSpc>
              <a:spcBef>
                <a:spcPts val="0"/>
              </a:spcBef>
              <a:spcAft>
                <a:spcPts val="0"/>
              </a:spcAft>
              <a:buFont typeface="+mj-lt"/>
              <a:buAutoNum type="alphaLcPeriod"/>
            </a:pPr>
            <a:r>
              <a:rPr lang="en-US" sz="2400" dirty="0">
                <a:effectLst/>
                <a:latin typeface="Bookman Old Style" panose="02050604050505020204" pitchFamily="18" charset="0"/>
                <a:ea typeface="Calibri" panose="020F0502020204030204" pitchFamily="34" charset="0"/>
                <a:cs typeface="Times New Roman" panose="02020603050405020304" pitchFamily="18" charset="0"/>
              </a:rPr>
              <a:t>Simple to operate, and not too costly</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marL="742950" marR="0" lvl="1" indent="-285750" algn="just">
              <a:lnSpc>
                <a:spcPct val="115000"/>
              </a:lnSpc>
              <a:spcBef>
                <a:spcPts val="0"/>
              </a:spcBef>
              <a:spcAft>
                <a:spcPts val="0"/>
              </a:spcAft>
              <a:buFont typeface="+mj-lt"/>
              <a:buAutoNum type="alphaLcPeriod"/>
            </a:pPr>
            <a:r>
              <a:rPr lang="en-US" sz="2400" dirty="0">
                <a:effectLst/>
                <a:latin typeface="Bookman Old Style" panose="02050604050505020204" pitchFamily="18" charset="0"/>
                <a:ea typeface="Calibri" panose="020F0502020204030204" pitchFamily="34" charset="0"/>
                <a:cs typeface="Times New Roman" panose="02020603050405020304" pitchFamily="18" charset="0"/>
              </a:rPr>
              <a:t>Seen by students and society in general as beneficial.</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marL="685800" marR="0" indent="0" algn="just">
              <a:lnSpc>
                <a:spcPct val="115000"/>
              </a:lnSpc>
              <a:spcBef>
                <a:spcPts val="0"/>
              </a:spcBef>
              <a:spcAft>
                <a:spcPts val="0"/>
              </a:spcAft>
              <a:buNone/>
            </a:pPr>
            <a:endParaRPr lang="en-US" sz="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gn="just">
              <a:lnSpc>
                <a:spcPct val="115000"/>
              </a:lnSpc>
              <a:spcBef>
                <a:spcPts val="0"/>
              </a:spcBef>
              <a:spcAft>
                <a:spcPts val="0"/>
              </a:spcAft>
            </a:pPr>
            <a:r>
              <a:rPr lang="en-US" sz="2400" dirty="0">
                <a:effectLst/>
                <a:latin typeface="Bookman Old Style" panose="02050604050505020204" pitchFamily="18" charset="0"/>
                <a:ea typeface="Calibri" panose="020F0502020204030204" pitchFamily="34" charset="0"/>
                <a:cs typeface="Times New Roman" panose="02020603050405020304" pitchFamily="18" charset="0"/>
              </a:rPr>
              <a:t>The chosen Authentic Assessment models </a:t>
            </a:r>
            <a:r>
              <a:rPr lang="en-US" sz="2400" dirty="0">
                <a:latin typeface="Bookman Old Style" panose="02050604050505020204" pitchFamily="18" charset="0"/>
                <a:ea typeface="Calibri" panose="020F0502020204030204" pitchFamily="34" charset="0"/>
                <a:cs typeface="Times New Roman" panose="02020603050405020304" pitchFamily="18" charset="0"/>
              </a:rPr>
              <a:t>are</a:t>
            </a:r>
            <a:r>
              <a:rPr lang="en-US" sz="2400" dirty="0">
                <a:effectLst/>
                <a:latin typeface="Bookman Old Style" panose="02050604050505020204" pitchFamily="18" charset="0"/>
                <a:ea typeface="Calibri" panose="020F0502020204030204" pitchFamily="34" charset="0"/>
                <a:cs typeface="Times New Roman" panose="02020603050405020304" pitchFamily="18" charset="0"/>
              </a:rPr>
              <a:t> necessary because they should evaluate how students are learning the course materials and subject matters over time. </a:t>
            </a:r>
          </a:p>
          <a:p>
            <a:endParaRPr lang="en-US" dirty="0"/>
          </a:p>
        </p:txBody>
      </p:sp>
      <p:pic>
        <p:nvPicPr>
          <p:cNvPr id="4" name="Picture 3">
            <a:extLst>
              <a:ext uri="{FF2B5EF4-FFF2-40B4-BE49-F238E27FC236}">
                <a16:creationId xmlns:a16="http://schemas.microsoft.com/office/drawing/2014/main" id="{35CD2DF3-8088-46BA-AB8C-1DBADC39145F}"/>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314325" y="461619"/>
            <a:ext cx="540385" cy="685800"/>
          </a:xfrm>
          <a:prstGeom prst="rect">
            <a:avLst/>
          </a:prstGeom>
          <a:noFill/>
          <a:ln>
            <a:noFill/>
          </a:ln>
        </p:spPr>
      </p:pic>
    </p:spTree>
    <p:extLst>
      <p:ext uri="{BB962C8B-B14F-4D97-AF65-F5344CB8AC3E}">
        <p14:creationId xmlns:p14="http://schemas.microsoft.com/office/powerpoint/2010/main" val="171663817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38BAB5-DE2C-437A-8A57-3D7B9FCB76F0}"/>
              </a:ext>
            </a:extLst>
          </p:cNvPr>
          <p:cNvSpPr>
            <a:spLocks noGrp="1"/>
          </p:cNvSpPr>
          <p:nvPr>
            <p:ph type="ctrTitle"/>
          </p:nvPr>
        </p:nvSpPr>
        <p:spPr>
          <a:xfrm>
            <a:off x="2417779" y="802299"/>
            <a:ext cx="8637073" cy="1773634"/>
          </a:xfrm>
        </p:spPr>
        <p:txBody>
          <a:bodyPr>
            <a:normAutofit/>
          </a:bodyPr>
          <a:lstStyle/>
          <a:p>
            <a:r>
              <a:rPr lang="en-US" sz="2600" b="1" dirty="0">
                <a:latin typeface="Bookman Old Style" panose="02050604050505020204" pitchFamily="18" charset="0"/>
              </a:rPr>
              <a:t>Way forward?</a:t>
            </a:r>
          </a:p>
        </p:txBody>
      </p:sp>
      <p:sp>
        <p:nvSpPr>
          <p:cNvPr id="3" name="Subtitle 2">
            <a:extLst>
              <a:ext uri="{FF2B5EF4-FFF2-40B4-BE49-F238E27FC236}">
                <a16:creationId xmlns:a16="http://schemas.microsoft.com/office/drawing/2014/main" id="{A49A03B2-C31D-486B-9252-17EC1476C4E1}"/>
              </a:ext>
            </a:extLst>
          </p:cNvPr>
          <p:cNvSpPr>
            <a:spLocks noGrp="1"/>
          </p:cNvSpPr>
          <p:nvPr>
            <p:ph type="subTitle" idx="1"/>
          </p:nvPr>
        </p:nvSpPr>
        <p:spPr>
          <a:xfrm>
            <a:off x="2417780" y="3881120"/>
            <a:ext cx="8637072" cy="1605280"/>
          </a:xfrm>
        </p:spPr>
        <p:txBody>
          <a:bodyPr>
            <a:noAutofit/>
          </a:bodyPr>
          <a:lstStyle/>
          <a:p>
            <a:r>
              <a:rPr lang="en-US" sz="3600" dirty="0">
                <a:latin typeface="Bookman Old Style" panose="02050604050505020204" pitchFamily="18" charset="0"/>
              </a:rPr>
              <a:t>thank </a:t>
            </a:r>
          </a:p>
        </p:txBody>
      </p:sp>
      <p:pic>
        <p:nvPicPr>
          <p:cNvPr id="4" name="Picture 3">
            <a:extLst>
              <a:ext uri="{FF2B5EF4-FFF2-40B4-BE49-F238E27FC236}">
                <a16:creationId xmlns:a16="http://schemas.microsoft.com/office/drawing/2014/main" id="{5A3E20D4-AB61-4750-ACD9-0756CD9ACBCC}"/>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85750" y="234173"/>
            <a:ext cx="571500" cy="725287"/>
          </a:xfrm>
          <a:prstGeom prst="rect">
            <a:avLst/>
          </a:prstGeom>
          <a:noFill/>
          <a:ln>
            <a:noFill/>
          </a:ln>
        </p:spPr>
      </p:pic>
      <p:sp>
        <p:nvSpPr>
          <p:cNvPr id="5" name="TextBox 4">
            <a:extLst>
              <a:ext uri="{FF2B5EF4-FFF2-40B4-BE49-F238E27FC236}">
                <a16:creationId xmlns:a16="http://schemas.microsoft.com/office/drawing/2014/main" id="{BB2DDCA9-BF4D-674F-9AEA-B6598B7F3B78}"/>
              </a:ext>
            </a:extLst>
          </p:cNvPr>
          <p:cNvSpPr txBox="1"/>
          <p:nvPr/>
        </p:nvSpPr>
        <p:spPr>
          <a:xfrm>
            <a:off x="8958263" y="5742878"/>
            <a:ext cx="2645317" cy="369332"/>
          </a:xfrm>
          <a:prstGeom prst="rect">
            <a:avLst/>
          </a:prstGeom>
          <a:noFill/>
        </p:spPr>
        <p:txBody>
          <a:bodyPr wrap="square" rtlCol="0">
            <a:spAutoFit/>
          </a:bodyPr>
          <a:lstStyle/>
          <a:p>
            <a:r>
              <a:rPr lang="en-NG" dirty="0"/>
              <a:t>CA Okonkwo &amp; GI Akper</a:t>
            </a:r>
          </a:p>
        </p:txBody>
      </p:sp>
    </p:spTree>
    <p:extLst>
      <p:ext uri="{BB962C8B-B14F-4D97-AF65-F5344CB8AC3E}">
        <p14:creationId xmlns:p14="http://schemas.microsoft.com/office/powerpoint/2010/main" val="196050584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0B44B9-AB69-AF46-B312-981213688B6D}"/>
              </a:ext>
            </a:extLst>
          </p:cNvPr>
          <p:cNvSpPr>
            <a:spLocks noGrp="1"/>
          </p:cNvSpPr>
          <p:nvPr>
            <p:ph type="title"/>
          </p:nvPr>
        </p:nvSpPr>
        <p:spPr/>
        <p:txBody>
          <a:bodyPr>
            <a:noAutofit/>
          </a:bodyPr>
          <a:lstStyle/>
          <a:p>
            <a:r>
              <a:rPr lang="en-US" b="1" dirty="0">
                <a:effectLst/>
                <a:latin typeface="Bookman Old Style" panose="02050604050505020204" pitchFamily="18" charset="0"/>
                <a:ea typeface="Calibri" panose="020F0502020204030204" pitchFamily="34" charset="0"/>
                <a:cs typeface="Times New Roman" panose="02020603050405020304" pitchFamily="18" charset="0"/>
              </a:rPr>
              <a:t>Guiding Questions for Choosing Authentic Assessments (I)</a:t>
            </a:r>
            <a:br>
              <a:rPr lang="en-US" dirty="0">
                <a:effectLst/>
                <a:latin typeface="Bookman Old Style" panose="02050604050505020204" pitchFamily="18" charset="0"/>
                <a:ea typeface="Calibri" panose="020F0502020204030204" pitchFamily="34" charset="0"/>
                <a:cs typeface="Times New Roman" panose="02020603050405020304" pitchFamily="18" charset="0"/>
              </a:rPr>
            </a:br>
            <a:endParaRPr lang="en-NG" dirty="0">
              <a:latin typeface="Bookman Old Style" panose="02050604050505020204" pitchFamily="18" charset="0"/>
            </a:endParaRPr>
          </a:p>
        </p:txBody>
      </p:sp>
      <p:sp>
        <p:nvSpPr>
          <p:cNvPr id="3" name="Content Placeholder 2">
            <a:extLst>
              <a:ext uri="{FF2B5EF4-FFF2-40B4-BE49-F238E27FC236}">
                <a16:creationId xmlns:a16="http://schemas.microsoft.com/office/drawing/2014/main" id="{8C799581-A082-DF40-9D95-EEF27209F82C}"/>
              </a:ext>
            </a:extLst>
          </p:cNvPr>
          <p:cNvSpPr>
            <a:spLocks noGrp="1"/>
          </p:cNvSpPr>
          <p:nvPr>
            <p:ph idx="1"/>
          </p:nvPr>
        </p:nvSpPr>
        <p:spPr>
          <a:xfrm>
            <a:off x="1451579" y="2015732"/>
            <a:ext cx="9603275" cy="4110748"/>
          </a:xfrm>
        </p:spPr>
        <p:txBody>
          <a:bodyPr>
            <a:normAutofit/>
          </a:bodyPr>
          <a:lstStyle/>
          <a:p>
            <a:pPr marL="0" marR="0" indent="0" algn="just">
              <a:lnSpc>
                <a:spcPct val="115000"/>
              </a:lnSpc>
              <a:spcBef>
                <a:spcPts val="0"/>
              </a:spcBef>
              <a:spcAft>
                <a:spcPts val="0"/>
              </a:spcAft>
              <a:buNone/>
            </a:pPr>
            <a:r>
              <a:rPr lang="en-US" sz="2400" dirty="0">
                <a:effectLst/>
                <a:latin typeface="Bookman Old Style" panose="02050604050505020204" pitchFamily="18" charset="0"/>
                <a:ea typeface="Calibri" panose="020F0502020204030204" pitchFamily="34" charset="0"/>
                <a:cs typeface="Times New Roman" panose="02020603050405020304" pitchFamily="18" charset="0"/>
              </a:rPr>
              <a:t>The following are guideline questions for choosing Authentic Assessment.</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gn="just">
              <a:lnSpc>
                <a:spcPct val="115000"/>
              </a:lnSpc>
              <a:spcBef>
                <a:spcPts val="0"/>
              </a:spcBef>
              <a:spcAft>
                <a:spcPts val="0"/>
              </a:spcAft>
              <a:buFont typeface="+mj-lt"/>
              <a:buAutoNum type="arabicPeriod"/>
            </a:pPr>
            <a:r>
              <a:rPr lang="en-US" sz="2400" dirty="0">
                <a:effectLst/>
                <a:latin typeface="Bookman Old Style" panose="02050604050505020204" pitchFamily="18" charset="0"/>
                <a:ea typeface="Calibri" panose="020F0502020204030204" pitchFamily="34" charset="0"/>
                <a:cs typeface="Times New Roman" panose="02020603050405020304" pitchFamily="18" charset="0"/>
              </a:rPr>
              <a:t>Does it measure what it says it measure?</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gn="just">
              <a:lnSpc>
                <a:spcPct val="115000"/>
              </a:lnSpc>
              <a:spcBef>
                <a:spcPts val="0"/>
              </a:spcBef>
              <a:spcAft>
                <a:spcPts val="0"/>
              </a:spcAft>
              <a:buFont typeface="+mj-lt"/>
              <a:buAutoNum type="arabicPeriod"/>
            </a:pPr>
            <a:r>
              <a:rPr lang="en-US" sz="2400" dirty="0">
                <a:effectLst/>
                <a:latin typeface="Bookman Old Style" panose="02050604050505020204" pitchFamily="18" charset="0"/>
                <a:ea typeface="Calibri" panose="020F0502020204030204" pitchFamily="34" charset="0"/>
                <a:cs typeface="Times New Roman" panose="02020603050405020304" pitchFamily="18" charset="0"/>
              </a:rPr>
              <a:t>Are the Standards clear?</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gn="just">
              <a:lnSpc>
                <a:spcPct val="115000"/>
              </a:lnSpc>
              <a:spcBef>
                <a:spcPts val="0"/>
              </a:spcBef>
              <a:spcAft>
                <a:spcPts val="0"/>
              </a:spcAft>
              <a:buFont typeface="+mj-lt"/>
              <a:buAutoNum type="arabicPeriod"/>
            </a:pPr>
            <a:r>
              <a:rPr lang="en-US" sz="2400" dirty="0">
                <a:effectLst/>
                <a:latin typeface="Bookman Old Style" panose="02050604050505020204" pitchFamily="18" charset="0"/>
                <a:ea typeface="Calibri" panose="020F0502020204030204" pitchFamily="34" charset="0"/>
                <a:cs typeface="Times New Roman" panose="02020603050405020304" pitchFamily="18" charset="0"/>
              </a:rPr>
              <a:t>Are the Criteria explicit?</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gn="just">
              <a:lnSpc>
                <a:spcPct val="115000"/>
              </a:lnSpc>
              <a:spcBef>
                <a:spcPts val="0"/>
              </a:spcBef>
              <a:spcAft>
                <a:spcPts val="0"/>
              </a:spcAft>
              <a:buFont typeface="+mj-lt"/>
              <a:buAutoNum type="arabicPeriod"/>
            </a:pPr>
            <a:r>
              <a:rPr lang="en-US" sz="2400" dirty="0">
                <a:effectLst/>
                <a:latin typeface="Bookman Old Style" panose="02050604050505020204" pitchFamily="18" charset="0"/>
                <a:ea typeface="Calibri" panose="020F0502020204030204" pitchFamily="34" charset="0"/>
                <a:cs typeface="Times New Roman" panose="02020603050405020304" pitchFamily="18" charset="0"/>
              </a:rPr>
              <a:t>Does it relate to local, state, or national goals?</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gn="just">
              <a:lnSpc>
                <a:spcPct val="115000"/>
              </a:lnSpc>
              <a:spcBef>
                <a:spcPts val="0"/>
              </a:spcBef>
              <a:spcAft>
                <a:spcPts val="0"/>
              </a:spcAft>
              <a:buFont typeface="+mj-lt"/>
              <a:buAutoNum type="arabicPeriod"/>
            </a:pPr>
            <a:r>
              <a:rPr lang="en-US" sz="2400" dirty="0">
                <a:effectLst/>
                <a:latin typeface="Bookman Old Style" panose="02050604050505020204" pitchFamily="18" charset="0"/>
                <a:ea typeface="Calibri" panose="020F0502020204030204" pitchFamily="34" charset="0"/>
                <a:cs typeface="Times New Roman" panose="02020603050405020304" pitchFamily="18" charset="0"/>
              </a:rPr>
              <a:t>Is the Scoring System based on identified Standards and Criteria?</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gn="just">
              <a:lnSpc>
                <a:spcPct val="115000"/>
              </a:lnSpc>
              <a:spcBef>
                <a:spcPts val="0"/>
              </a:spcBef>
              <a:spcAft>
                <a:spcPts val="0"/>
              </a:spcAft>
              <a:buFont typeface="+mj-lt"/>
              <a:buAutoNum type="arabicPeriod"/>
            </a:pPr>
            <a:r>
              <a:rPr lang="en-US" sz="2400" dirty="0">
                <a:effectLst/>
                <a:latin typeface="Bookman Old Style" panose="02050604050505020204" pitchFamily="18" charset="0"/>
                <a:ea typeface="Calibri" panose="020F0502020204030204" pitchFamily="34" charset="0"/>
                <a:cs typeface="Times New Roman" panose="02020603050405020304" pitchFamily="18" charset="0"/>
              </a:rPr>
              <a:t>Does the assessment show degrees of excellence?</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en-NG" dirty="0"/>
          </a:p>
        </p:txBody>
      </p:sp>
      <p:pic>
        <p:nvPicPr>
          <p:cNvPr id="5" name="Picture 4">
            <a:extLst>
              <a:ext uri="{FF2B5EF4-FFF2-40B4-BE49-F238E27FC236}">
                <a16:creationId xmlns:a16="http://schemas.microsoft.com/office/drawing/2014/main" id="{52F6A2B1-B477-A748-BD0C-11050656C7FA}"/>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342900" y="461619"/>
            <a:ext cx="540385" cy="685800"/>
          </a:xfrm>
          <a:prstGeom prst="rect">
            <a:avLst/>
          </a:prstGeom>
          <a:noFill/>
          <a:ln>
            <a:noFill/>
          </a:ln>
        </p:spPr>
      </p:pic>
    </p:spTree>
    <p:extLst>
      <p:ext uri="{BB962C8B-B14F-4D97-AF65-F5344CB8AC3E}">
        <p14:creationId xmlns:p14="http://schemas.microsoft.com/office/powerpoint/2010/main" val="355761726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7205C3-BC3E-CE45-B524-A51E48509DAE}"/>
              </a:ext>
            </a:extLst>
          </p:cNvPr>
          <p:cNvSpPr>
            <a:spLocks noGrp="1"/>
          </p:cNvSpPr>
          <p:nvPr>
            <p:ph type="title"/>
          </p:nvPr>
        </p:nvSpPr>
        <p:spPr>
          <a:xfrm>
            <a:off x="1451579" y="152401"/>
            <a:ext cx="9603275" cy="1701354"/>
          </a:xfrm>
        </p:spPr>
        <p:txBody>
          <a:bodyPr>
            <a:normAutofit/>
          </a:bodyPr>
          <a:lstStyle/>
          <a:p>
            <a:r>
              <a:rPr lang="en-US" sz="3200" b="1" dirty="0">
                <a:effectLst/>
                <a:latin typeface="Bookman Old Style" panose="02050604050505020204" pitchFamily="18" charset="0"/>
                <a:ea typeface="Calibri" panose="020F0502020204030204" pitchFamily="34" charset="0"/>
                <a:cs typeface="Times New Roman" panose="02020603050405020304" pitchFamily="18" charset="0"/>
              </a:rPr>
              <a:t>Guidelines for Choosing Authentic Assessment Models for Dual-Mode Universities (II)</a:t>
            </a:r>
            <a:endParaRPr lang="en-NG" dirty="0"/>
          </a:p>
        </p:txBody>
      </p:sp>
      <p:sp>
        <p:nvSpPr>
          <p:cNvPr id="3" name="Content Placeholder 2">
            <a:extLst>
              <a:ext uri="{FF2B5EF4-FFF2-40B4-BE49-F238E27FC236}">
                <a16:creationId xmlns:a16="http://schemas.microsoft.com/office/drawing/2014/main" id="{F56269C7-FFDC-4349-AC4B-EAD12BB009F4}"/>
              </a:ext>
            </a:extLst>
          </p:cNvPr>
          <p:cNvSpPr>
            <a:spLocks noGrp="1"/>
          </p:cNvSpPr>
          <p:nvPr>
            <p:ph idx="1"/>
          </p:nvPr>
        </p:nvSpPr>
        <p:spPr>
          <a:xfrm>
            <a:off x="1137921" y="2015732"/>
            <a:ext cx="9916934" cy="4161548"/>
          </a:xfrm>
        </p:spPr>
        <p:txBody>
          <a:bodyPr>
            <a:normAutofit fontScale="92500" lnSpcReduction="20000"/>
          </a:bodyPr>
          <a:lstStyle/>
          <a:p>
            <a:pPr marL="0" marR="0" algn="just">
              <a:lnSpc>
                <a:spcPct val="115000"/>
              </a:lnSpc>
              <a:spcBef>
                <a:spcPts val="0"/>
              </a:spcBef>
              <a:spcAft>
                <a:spcPts val="0"/>
              </a:spcAft>
            </a:pPr>
            <a:r>
              <a:rPr lang="en-US" sz="2400" dirty="0">
                <a:effectLst/>
                <a:latin typeface="Bookman Old Style" panose="02050604050505020204" pitchFamily="18" charset="0"/>
                <a:ea typeface="Calibri" panose="020F0502020204030204" pitchFamily="34" charset="0"/>
                <a:cs typeface="Times New Roman" panose="02020603050405020304" pitchFamily="18" charset="0"/>
              </a:rPr>
              <a:t>Pressures from various stakeholders and types of opportunities required in industries have led to strong interest in designing authentic curriculum, pedagogies, learning and assessment in Higher Education. Hence, criteria for choosing Authentic Assessment Models for Dual-Mode Universities in should be:</a:t>
            </a:r>
          </a:p>
          <a:p>
            <a:pPr marL="0" marR="0" indent="0" algn="just">
              <a:lnSpc>
                <a:spcPct val="115000"/>
              </a:lnSpc>
              <a:spcBef>
                <a:spcPts val="0"/>
              </a:spcBef>
              <a:spcAft>
                <a:spcPts val="0"/>
              </a:spcAft>
              <a:buNone/>
            </a:pPr>
            <a:endParaRPr lang="en-US" sz="900" dirty="0">
              <a:effectLst/>
              <a:latin typeface="Bookman Old Style" panose="02050604050505020204" pitchFamily="18" charset="0"/>
              <a:ea typeface="Calibri" panose="020F0502020204030204" pitchFamily="34" charset="0"/>
              <a:cs typeface="Times New Roman" panose="02020603050405020304" pitchFamily="18" charset="0"/>
            </a:endParaRPr>
          </a:p>
          <a:p>
            <a:pPr marL="342900" marR="0" lvl="0" indent="-342900" algn="just">
              <a:lnSpc>
                <a:spcPct val="115000"/>
              </a:lnSpc>
              <a:spcBef>
                <a:spcPts val="0"/>
              </a:spcBef>
              <a:spcAft>
                <a:spcPts val="0"/>
              </a:spcAft>
              <a:buFont typeface="Symbol" panose="05050102010706020507" pitchFamily="18" charset="2"/>
              <a:buChar char=""/>
            </a:pPr>
            <a:r>
              <a:rPr lang="en-US" sz="2400" dirty="0">
                <a:effectLst/>
                <a:latin typeface="Bookman Old Style" panose="02050604050505020204" pitchFamily="18" charset="0"/>
                <a:ea typeface="Calibri" panose="020F0502020204030204" pitchFamily="34" charset="0"/>
                <a:cs typeface="Times New Roman" panose="02020603050405020304" pitchFamily="18" charset="0"/>
              </a:rPr>
              <a:t>Alignment between stated curriculum objectives, emphasizing the development of professional capacities and assessments tasks having relevance to those purported learning outcomes.</a:t>
            </a:r>
          </a:p>
          <a:p>
            <a:pPr marL="0" marR="0" lvl="0" indent="0" algn="just">
              <a:lnSpc>
                <a:spcPct val="115000"/>
              </a:lnSpc>
              <a:spcBef>
                <a:spcPts val="0"/>
              </a:spcBef>
              <a:spcAft>
                <a:spcPts val="0"/>
              </a:spcAft>
              <a:buNone/>
            </a:pPr>
            <a:endParaRPr lang="en-US" sz="900" dirty="0">
              <a:effectLst/>
              <a:latin typeface="Bookman Old Style" panose="02050604050505020204" pitchFamily="18" charset="0"/>
              <a:ea typeface="Calibri" panose="020F0502020204030204" pitchFamily="34" charset="0"/>
              <a:cs typeface="Times New Roman" panose="02020603050405020304" pitchFamily="18" charset="0"/>
            </a:endParaRPr>
          </a:p>
          <a:p>
            <a:pPr marL="342900" marR="0" lvl="0" indent="-342900" algn="just">
              <a:lnSpc>
                <a:spcPct val="115000"/>
              </a:lnSpc>
              <a:spcBef>
                <a:spcPts val="0"/>
              </a:spcBef>
              <a:spcAft>
                <a:spcPts val="0"/>
              </a:spcAft>
              <a:buFont typeface="Symbol" panose="05050102010706020507" pitchFamily="18" charset="2"/>
              <a:buChar char=""/>
            </a:pPr>
            <a:r>
              <a:rPr lang="en-US" sz="2400" dirty="0">
                <a:effectLst/>
                <a:latin typeface="Bookman Old Style" panose="02050604050505020204" pitchFamily="18" charset="0"/>
                <a:ea typeface="Calibri" panose="020F0502020204030204" pitchFamily="34" charset="0"/>
                <a:cs typeface="Times New Roman" panose="02020603050405020304" pitchFamily="18" charset="0"/>
              </a:rPr>
              <a:t>Availability of technologies that would enable experiential learning and teaching in cost effective ways in professional and vocational fields of study.</a:t>
            </a:r>
          </a:p>
          <a:p>
            <a:pPr marL="0" indent="0">
              <a:buNone/>
            </a:pPr>
            <a:endParaRPr lang="en-NG" dirty="0">
              <a:latin typeface="Bookman Old Style" panose="02050604050505020204" pitchFamily="18" charset="0"/>
            </a:endParaRPr>
          </a:p>
        </p:txBody>
      </p:sp>
      <p:pic>
        <p:nvPicPr>
          <p:cNvPr id="6" name="Picture 5">
            <a:extLst>
              <a:ext uri="{FF2B5EF4-FFF2-40B4-BE49-F238E27FC236}">
                <a16:creationId xmlns:a16="http://schemas.microsoft.com/office/drawing/2014/main" id="{96F837BB-ADC0-F547-AFB6-D06E2B889D10}"/>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00025" y="317278"/>
            <a:ext cx="540385" cy="685800"/>
          </a:xfrm>
          <a:prstGeom prst="rect">
            <a:avLst/>
          </a:prstGeom>
          <a:noFill/>
          <a:ln>
            <a:noFill/>
          </a:ln>
        </p:spPr>
      </p:pic>
    </p:spTree>
    <p:extLst>
      <p:ext uri="{BB962C8B-B14F-4D97-AF65-F5344CB8AC3E}">
        <p14:creationId xmlns:p14="http://schemas.microsoft.com/office/powerpoint/2010/main" val="419980826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14B30B-D84F-844E-A524-40B4EE8B5897}"/>
              </a:ext>
            </a:extLst>
          </p:cNvPr>
          <p:cNvSpPr>
            <a:spLocks noGrp="1"/>
          </p:cNvSpPr>
          <p:nvPr>
            <p:ph type="title"/>
          </p:nvPr>
        </p:nvSpPr>
        <p:spPr>
          <a:xfrm>
            <a:off x="1451579" y="508001"/>
            <a:ext cx="9603275" cy="1345754"/>
          </a:xfrm>
        </p:spPr>
        <p:txBody>
          <a:bodyPr>
            <a:noAutofit/>
          </a:bodyPr>
          <a:lstStyle/>
          <a:p>
            <a:r>
              <a:rPr lang="en-US" b="1" dirty="0">
                <a:effectLst/>
                <a:latin typeface="Bookman Old Style" panose="02050604050505020204" pitchFamily="18" charset="0"/>
                <a:ea typeface="Calibri" panose="020F0502020204030204" pitchFamily="34" charset="0"/>
                <a:cs typeface="Times New Roman" panose="02020603050405020304" pitchFamily="18" charset="0"/>
              </a:rPr>
              <a:t>Guidelines for Choosing Authentic Assessment Models for Dual-Mode Universities </a:t>
            </a:r>
            <a:r>
              <a:rPr lang="en-US" b="1" dirty="0" err="1">
                <a:effectLst/>
                <a:latin typeface="Bookman Old Style" panose="02050604050505020204" pitchFamily="18" charset="0"/>
                <a:ea typeface="Calibri" panose="020F0502020204030204" pitchFamily="34" charset="0"/>
                <a:cs typeface="Times New Roman" panose="02020603050405020304" pitchFamily="18" charset="0"/>
              </a:rPr>
              <a:t>iII</a:t>
            </a:r>
            <a:endParaRPr lang="en-NG" dirty="0">
              <a:latin typeface="Bookman Old Style" panose="02050604050505020204" pitchFamily="18" charset="0"/>
            </a:endParaRPr>
          </a:p>
        </p:txBody>
      </p:sp>
      <p:sp>
        <p:nvSpPr>
          <p:cNvPr id="3" name="Content Placeholder 2">
            <a:extLst>
              <a:ext uri="{FF2B5EF4-FFF2-40B4-BE49-F238E27FC236}">
                <a16:creationId xmlns:a16="http://schemas.microsoft.com/office/drawing/2014/main" id="{8294D4A6-79DC-EA46-BF19-E13BC1DC7270}"/>
              </a:ext>
            </a:extLst>
          </p:cNvPr>
          <p:cNvSpPr>
            <a:spLocks noGrp="1"/>
          </p:cNvSpPr>
          <p:nvPr>
            <p:ph idx="1"/>
          </p:nvPr>
        </p:nvSpPr>
        <p:spPr>
          <a:xfrm>
            <a:off x="1168401" y="2004302"/>
            <a:ext cx="9886454" cy="4091698"/>
          </a:xfrm>
        </p:spPr>
        <p:txBody>
          <a:bodyPr>
            <a:normAutofit lnSpcReduction="10000"/>
          </a:bodyPr>
          <a:lstStyle/>
          <a:p>
            <a:pPr marL="342900" marR="0" lvl="0" indent="-342900" algn="just">
              <a:lnSpc>
                <a:spcPct val="115000"/>
              </a:lnSpc>
              <a:spcBef>
                <a:spcPts val="0"/>
              </a:spcBef>
              <a:spcAft>
                <a:spcPts val="0"/>
              </a:spcAft>
              <a:buFont typeface="Symbol" panose="05050102010706020507" pitchFamily="18" charset="2"/>
              <a:buChar char=""/>
            </a:pPr>
            <a:r>
              <a:rPr lang="en-US" sz="2400" dirty="0">
                <a:effectLst/>
                <a:latin typeface="Bookman Old Style" panose="02050604050505020204" pitchFamily="18" charset="0"/>
                <a:ea typeface="Calibri" panose="020F0502020204030204" pitchFamily="34" charset="0"/>
                <a:cs typeface="Times New Roman" panose="02020603050405020304" pitchFamily="18" charset="0"/>
              </a:rPr>
              <a:t>Satisfaction of the demands of external stakeholders (industries, the professions) for universities to offer more relevant courses and enhanced graduate employability, including the development of generic or transferable practical skills.</a:t>
            </a:r>
          </a:p>
          <a:p>
            <a:pPr marL="0" marR="0" lvl="0" indent="0" algn="just">
              <a:lnSpc>
                <a:spcPct val="115000"/>
              </a:lnSpc>
              <a:spcBef>
                <a:spcPts val="0"/>
              </a:spcBef>
              <a:spcAft>
                <a:spcPts val="0"/>
              </a:spcAft>
              <a:buNone/>
            </a:pPr>
            <a:endParaRPr lang="en-US" sz="900" dirty="0">
              <a:effectLst/>
              <a:latin typeface="Bookman Old Style" panose="02050604050505020204" pitchFamily="18" charset="0"/>
              <a:ea typeface="Calibri" panose="020F0502020204030204" pitchFamily="34" charset="0"/>
              <a:cs typeface="Times New Roman" panose="02020603050405020304" pitchFamily="18" charset="0"/>
            </a:endParaRPr>
          </a:p>
          <a:p>
            <a:pPr marL="342900" marR="0" lvl="0" indent="-342900" algn="just">
              <a:lnSpc>
                <a:spcPct val="115000"/>
              </a:lnSpc>
              <a:spcBef>
                <a:spcPts val="0"/>
              </a:spcBef>
              <a:spcAft>
                <a:spcPts val="0"/>
              </a:spcAft>
              <a:buFont typeface="Symbol" panose="05050102010706020507" pitchFamily="18" charset="2"/>
              <a:buChar char=""/>
            </a:pPr>
            <a:r>
              <a:rPr lang="en-US" sz="2400" dirty="0">
                <a:effectLst/>
                <a:latin typeface="Bookman Old Style" panose="02050604050505020204" pitchFamily="18" charset="0"/>
                <a:ea typeface="Calibri" panose="020F0502020204030204" pitchFamily="34" charset="0"/>
                <a:cs typeface="Times New Roman" panose="02020603050405020304" pitchFamily="18" charset="0"/>
              </a:rPr>
              <a:t>Satisfaction of Educators’ search for ways of making their courses more engaging to meet the needs, preferences, and circumstances of new generations of learners with more educational and life choices, and greater demands for their studies to be applied and useful.</a:t>
            </a:r>
          </a:p>
          <a:p>
            <a:pPr marL="0" marR="0" lvl="0" indent="0" algn="just">
              <a:lnSpc>
                <a:spcPct val="115000"/>
              </a:lnSpc>
              <a:spcBef>
                <a:spcPts val="0"/>
              </a:spcBef>
              <a:spcAft>
                <a:spcPts val="0"/>
              </a:spcAft>
              <a:buNone/>
            </a:pPr>
            <a:endParaRPr lang="en-US" sz="900" dirty="0">
              <a:effectLst/>
              <a:latin typeface="Bookman Old Style" panose="02050604050505020204" pitchFamily="18" charset="0"/>
              <a:ea typeface="Calibri" panose="020F0502020204030204" pitchFamily="34" charset="0"/>
              <a:cs typeface="Times New Roman" panose="02020603050405020304" pitchFamily="18" charset="0"/>
            </a:endParaRPr>
          </a:p>
          <a:p>
            <a:pPr marL="0" indent="0">
              <a:buNone/>
            </a:pPr>
            <a:endParaRPr lang="en-GB" dirty="0">
              <a:latin typeface="Bookman Old Style" panose="02050604050505020204" pitchFamily="18" charset="0"/>
            </a:endParaRPr>
          </a:p>
          <a:p>
            <a:pPr marL="0" indent="0">
              <a:buNone/>
            </a:pPr>
            <a:endParaRPr lang="en-NG" dirty="0">
              <a:latin typeface="Bookman Old Style" panose="02050604050505020204" pitchFamily="18" charset="0"/>
            </a:endParaRPr>
          </a:p>
          <a:p>
            <a:endParaRPr lang="en-NG" dirty="0">
              <a:latin typeface="Bookman Old Style" panose="02050604050505020204" pitchFamily="18" charset="0"/>
            </a:endParaRPr>
          </a:p>
        </p:txBody>
      </p:sp>
      <p:pic>
        <p:nvPicPr>
          <p:cNvPr id="5" name="Picture 4">
            <a:extLst>
              <a:ext uri="{FF2B5EF4-FFF2-40B4-BE49-F238E27FC236}">
                <a16:creationId xmlns:a16="http://schemas.microsoft.com/office/drawing/2014/main" id="{4E995165-61E4-FC40-A76D-4A043178D23D}"/>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14312" y="495078"/>
            <a:ext cx="540385" cy="685800"/>
          </a:xfrm>
          <a:prstGeom prst="rect">
            <a:avLst/>
          </a:prstGeom>
          <a:noFill/>
          <a:ln>
            <a:noFill/>
          </a:ln>
        </p:spPr>
      </p:pic>
    </p:spTree>
    <p:extLst>
      <p:ext uri="{BB962C8B-B14F-4D97-AF65-F5344CB8AC3E}">
        <p14:creationId xmlns:p14="http://schemas.microsoft.com/office/powerpoint/2010/main" val="359275822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C6E427-7C5A-431A-BFBA-758F0F22EC36}"/>
              </a:ext>
            </a:extLst>
          </p:cNvPr>
          <p:cNvSpPr>
            <a:spLocks noGrp="1"/>
          </p:cNvSpPr>
          <p:nvPr>
            <p:ph type="title"/>
          </p:nvPr>
        </p:nvSpPr>
        <p:spPr>
          <a:xfrm>
            <a:off x="1451579" y="436881"/>
            <a:ext cx="9603275" cy="1416874"/>
          </a:xfrm>
        </p:spPr>
        <p:txBody>
          <a:bodyPr>
            <a:normAutofit/>
          </a:bodyPr>
          <a:lstStyle/>
          <a:p>
            <a:r>
              <a:rPr lang="en-US" b="1" dirty="0">
                <a:effectLst/>
                <a:latin typeface="Bookman Old Style" panose="02050604050505020204" pitchFamily="18" charset="0"/>
                <a:ea typeface="Calibri" panose="020F0502020204030204" pitchFamily="34" charset="0"/>
                <a:cs typeface="Times New Roman" panose="02020603050405020304" pitchFamily="18" charset="0"/>
              </a:rPr>
              <a:t>Guidelines for Choosing Authentic Assessment Models for Dual-Mode Universities (</a:t>
            </a:r>
            <a:r>
              <a:rPr lang="en-US" b="1" dirty="0" err="1">
                <a:effectLst/>
                <a:latin typeface="Bookman Old Style" panose="02050604050505020204" pitchFamily="18" charset="0"/>
                <a:ea typeface="Calibri" panose="020F0502020204030204" pitchFamily="34" charset="0"/>
                <a:cs typeface="Times New Roman" panose="02020603050405020304" pitchFamily="18" charset="0"/>
              </a:rPr>
              <a:t>iV</a:t>
            </a:r>
            <a:r>
              <a:rPr lang="en-US" b="1" dirty="0">
                <a:effectLst/>
                <a:latin typeface="Bookman Old Style" panose="02050604050505020204" pitchFamily="18" charset="0"/>
                <a:ea typeface="Calibri" panose="020F0502020204030204" pitchFamily="34" charset="0"/>
                <a:cs typeface="Times New Roman" panose="02020603050405020304" pitchFamily="18" charset="0"/>
              </a:rPr>
              <a:t>)</a:t>
            </a:r>
            <a:endParaRPr lang="en-US" dirty="0"/>
          </a:p>
        </p:txBody>
      </p:sp>
      <p:sp>
        <p:nvSpPr>
          <p:cNvPr id="3" name="Content Placeholder 2">
            <a:extLst>
              <a:ext uri="{FF2B5EF4-FFF2-40B4-BE49-F238E27FC236}">
                <a16:creationId xmlns:a16="http://schemas.microsoft.com/office/drawing/2014/main" id="{3DE3453B-6AFB-47E1-80FF-B3965D6019B0}"/>
              </a:ext>
            </a:extLst>
          </p:cNvPr>
          <p:cNvSpPr>
            <a:spLocks noGrp="1"/>
          </p:cNvSpPr>
          <p:nvPr>
            <p:ph idx="1"/>
          </p:nvPr>
        </p:nvSpPr>
        <p:spPr>
          <a:xfrm>
            <a:off x="1209039" y="2015732"/>
            <a:ext cx="9845815" cy="4110748"/>
          </a:xfrm>
        </p:spPr>
        <p:txBody>
          <a:bodyPr>
            <a:normAutofit/>
          </a:bodyPr>
          <a:lstStyle/>
          <a:p>
            <a:r>
              <a:rPr lang="en-US" sz="2400" dirty="0">
                <a:effectLst/>
                <a:latin typeface="Bookman Old Style" panose="02050604050505020204" pitchFamily="18" charset="0"/>
                <a:ea typeface="Calibri" panose="020F0502020204030204" pitchFamily="34" charset="0"/>
                <a:cs typeface="Times New Roman" panose="02020603050405020304" pitchFamily="18" charset="0"/>
              </a:rPr>
              <a:t>Fulfil the need for teaching and learning experiences to develop and skills on the one hand and supportive attitudes and values on the other hand to graduate informed, well-rounded, and productive workers and citizens.</a:t>
            </a:r>
          </a:p>
          <a:p>
            <a:pPr marL="0" indent="0">
              <a:buNone/>
            </a:pPr>
            <a:endParaRPr lang="en-US" sz="900" dirty="0">
              <a:effectLst/>
              <a:latin typeface="Bookman Old Style" panose="02050604050505020204" pitchFamily="18" charset="0"/>
              <a:ea typeface="Calibri" panose="020F0502020204030204" pitchFamily="34" charset="0"/>
              <a:cs typeface="Times New Roman" panose="02020603050405020304" pitchFamily="18" charset="0"/>
            </a:endParaRPr>
          </a:p>
          <a:p>
            <a:pPr marL="342900" marR="0" lvl="0" indent="-342900" algn="just">
              <a:lnSpc>
                <a:spcPct val="115000"/>
              </a:lnSpc>
              <a:spcBef>
                <a:spcPts val="0"/>
              </a:spcBef>
              <a:spcAft>
                <a:spcPts val="0"/>
              </a:spcAft>
              <a:buFont typeface="Symbol" panose="05050102010706020507" pitchFamily="18" charset="2"/>
              <a:buChar char=""/>
            </a:pPr>
            <a:r>
              <a:rPr lang="en-US" sz="2400" dirty="0">
                <a:effectLst/>
                <a:latin typeface="Bookman Old Style" panose="02050604050505020204" pitchFamily="18" charset="0"/>
                <a:ea typeface="Calibri" panose="020F0502020204030204" pitchFamily="34" charset="0"/>
                <a:cs typeface="Times New Roman" panose="02020603050405020304" pitchFamily="18" charset="0"/>
              </a:rPr>
              <a:t>Satisfy Educators’ need to teach their courses more cost-effectively by using appropriately self-and peer- assessed strategies to share judgment making on the quality of student work amongst key parties.</a:t>
            </a:r>
          </a:p>
          <a:p>
            <a:pPr marL="0" marR="0" lvl="0" indent="0" algn="just">
              <a:lnSpc>
                <a:spcPct val="115000"/>
              </a:lnSpc>
              <a:spcBef>
                <a:spcPts val="0"/>
              </a:spcBef>
              <a:spcAft>
                <a:spcPts val="0"/>
              </a:spcAft>
              <a:buNone/>
            </a:pPr>
            <a:endParaRPr lang="en-US" sz="900" dirty="0">
              <a:effectLst/>
              <a:latin typeface="Bookman Old Style" panose="02050604050505020204" pitchFamily="18" charset="0"/>
              <a:ea typeface="Calibri" panose="020F0502020204030204" pitchFamily="34" charset="0"/>
              <a:cs typeface="Times New Roman" panose="02020603050405020304" pitchFamily="18" charset="0"/>
            </a:endParaRPr>
          </a:p>
          <a:p>
            <a:pPr marL="0" indent="0">
              <a:buNone/>
            </a:pPr>
            <a:endParaRPr lang="en-US" dirty="0">
              <a:latin typeface="Bookman Old Style" panose="02050604050505020204" pitchFamily="18" charset="0"/>
            </a:endParaRPr>
          </a:p>
        </p:txBody>
      </p:sp>
      <p:pic>
        <p:nvPicPr>
          <p:cNvPr id="4" name="Picture 3">
            <a:extLst>
              <a:ext uri="{FF2B5EF4-FFF2-40B4-BE49-F238E27FC236}">
                <a16:creationId xmlns:a16="http://schemas.microsoft.com/office/drawing/2014/main" id="{E4F8675E-3E5D-48AF-9062-D8EE0023B65A}"/>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371475" y="436881"/>
            <a:ext cx="540385" cy="685800"/>
          </a:xfrm>
          <a:prstGeom prst="rect">
            <a:avLst/>
          </a:prstGeom>
          <a:noFill/>
          <a:ln>
            <a:noFill/>
          </a:ln>
        </p:spPr>
      </p:pic>
    </p:spTree>
    <p:extLst>
      <p:ext uri="{BB962C8B-B14F-4D97-AF65-F5344CB8AC3E}">
        <p14:creationId xmlns:p14="http://schemas.microsoft.com/office/powerpoint/2010/main" val="5671866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7C0ED8-C731-41EF-8683-AE90DC852214}"/>
              </a:ext>
            </a:extLst>
          </p:cNvPr>
          <p:cNvSpPr>
            <a:spLocks noGrp="1"/>
          </p:cNvSpPr>
          <p:nvPr>
            <p:ph type="title"/>
          </p:nvPr>
        </p:nvSpPr>
        <p:spPr>
          <a:xfrm>
            <a:off x="1451579" y="81279"/>
            <a:ext cx="9603275" cy="1772475"/>
          </a:xfrm>
        </p:spPr>
        <p:txBody>
          <a:bodyPr>
            <a:normAutofit/>
          </a:bodyPr>
          <a:lstStyle/>
          <a:p>
            <a:r>
              <a:rPr lang="en-US" b="1" dirty="0">
                <a:effectLst/>
                <a:latin typeface="Bookman Old Style" panose="02050604050505020204" pitchFamily="18" charset="0"/>
                <a:ea typeface="Calibri" panose="020F0502020204030204" pitchFamily="34" charset="0"/>
                <a:cs typeface="Times New Roman" panose="02020603050405020304" pitchFamily="18" charset="0"/>
              </a:rPr>
              <a:t>Guidelines for Choosing Authentic Assessment Models for Dual-Mode Universities </a:t>
            </a:r>
            <a:r>
              <a:rPr lang="en-US" b="1" dirty="0">
                <a:latin typeface="Bookman Old Style" panose="02050604050505020204" pitchFamily="18" charset="0"/>
                <a:ea typeface="Calibri" panose="020F0502020204030204" pitchFamily="34" charset="0"/>
                <a:cs typeface="Times New Roman" panose="02020603050405020304" pitchFamily="18" charset="0"/>
              </a:rPr>
              <a:t>(V)</a:t>
            </a:r>
            <a:endParaRPr lang="en-US" dirty="0"/>
          </a:p>
        </p:txBody>
      </p:sp>
      <p:sp>
        <p:nvSpPr>
          <p:cNvPr id="3" name="Content Placeholder 2">
            <a:extLst>
              <a:ext uri="{FF2B5EF4-FFF2-40B4-BE49-F238E27FC236}">
                <a16:creationId xmlns:a16="http://schemas.microsoft.com/office/drawing/2014/main" id="{985CBEEC-49DA-431E-950A-256FE314798B}"/>
              </a:ext>
            </a:extLst>
          </p:cNvPr>
          <p:cNvSpPr>
            <a:spLocks noGrp="1"/>
          </p:cNvSpPr>
          <p:nvPr>
            <p:ph idx="1"/>
          </p:nvPr>
        </p:nvSpPr>
        <p:spPr>
          <a:xfrm>
            <a:off x="1451579" y="2015732"/>
            <a:ext cx="9603275" cy="4070108"/>
          </a:xfrm>
        </p:spPr>
        <p:txBody>
          <a:bodyPr>
            <a:normAutofit fontScale="92500" lnSpcReduction="20000"/>
          </a:bodyPr>
          <a:lstStyle/>
          <a:p>
            <a:r>
              <a:rPr lang="en-US" sz="2400" dirty="0">
                <a:effectLst/>
                <a:latin typeface="Bookman Old Style" panose="02050604050505020204" pitchFamily="18" charset="0"/>
                <a:ea typeface="Calibri" panose="020F0502020204030204" pitchFamily="34" charset="0"/>
                <a:cs typeface="Times New Roman" panose="02020603050405020304" pitchFamily="18" charset="0"/>
              </a:rPr>
              <a:t>Satisfaction of ever-increasing and pressing bodies of knowledge (theories and practice) demand on the ways adults learn, and ways in which their learning can be best enabled in well-designed contemporary teaching and learning environments in higher education</a:t>
            </a:r>
            <a:r>
              <a:rPr lang="en-US" sz="2000" dirty="0">
                <a:effectLst/>
                <a:latin typeface="Bookman Old Style" panose="02050604050505020204" pitchFamily="18" charset="0"/>
                <a:ea typeface="Calibri" panose="020F0502020204030204" pitchFamily="34" charset="0"/>
                <a:cs typeface="Times New Roman" panose="02020603050405020304" pitchFamily="18" charset="0"/>
              </a:rPr>
              <a:t>.</a:t>
            </a:r>
          </a:p>
          <a:p>
            <a:pPr marL="0" indent="0">
              <a:buNone/>
            </a:pPr>
            <a:endParaRPr lang="en-US" sz="800" dirty="0">
              <a:effectLst/>
              <a:latin typeface="Bookman Old Style" panose="02050604050505020204" pitchFamily="18" charset="0"/>
              <a:ea typeface="Calibri" panose="020F0502020204030204" pitchFamily="34" charset="0"/>
              <a:cs typeface="Times New Roman" panose="02020603050405020304" pitchFamily="18" charset="0"/>
            </a:endParaRPr>
          </a:p>
          <a:p>
            <a:pPr marL="0" marR="0" indent="0" algn="just">
              <a:lnSpc>
                <a:spcPct val="115000"/>
              </a:lnSpc>
              <a:spcBef>
                <a:spcPts val="0"/>
              </a:spcBef>
              <a:spcAft>
                <a:spcPts val="0"/>
              </a:spcAft>
              <a:buNone/>
            </a:pPr>
            <a:r>
              <a:rPr lang="en-US" sz="2600" dirty="0">
                <a:effectLst/>
                <a:latin typeface="Bookman Old Style" panose="02050604050505020204" pitchFamily="18" charset="0"/>
                <a:ea typeface="Calibri" panose="020F0502020204030204" pitchFamily="34" charset="0"/>
                <a:cs typeface="Times New Roman" panose="02020603050405020304" pitchFamily="18" charset="0"/>
              </a:rPr>
              <a:t>A good assessment should be meaningful, manageable, and sustainable.</a:t>
            </a:r>
            <a:endParaRPr lang="en-US" sz="26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gn="just">
              <a:lnSpc>
                <a:spcPct val="115000"/>
              </a:lnSpc>
              <a:spcBef>
                <a:spcPts val="0"/>
              </a:spcBef>
              <a:spcAft>
                <a:spcPts val="0"/>
              </a:spcAft>
              <a:buFont typeface="Symbol" panose="05050102010706020507" pitchFamily="18" charset="2"/>
              <a:buChar char=""/>
            </a:pPr>
            <a:r>
              <a:rPr lang="en-US" sz="2600" dirty="0">
                <a:effectLst/>
                <a:latin typeface="Bookman Old Style" panose="02050604050505020204" pitchFamily="18" charset="0"/>
                <a:ea typeface="Calibri" panose="020F0502020204030204" pitchFamily="34" charset="0"/>
                <a:cs typeface="Times New Roman" panose="02020603050405020304" pitchFamily="18" charset="0"/>
              </a:rPr>
              <a:t>Planning for assessment requires setting priorities. </a:t>
            </a:r>
          </a:p>
          <a:p>
            <a:pPr marL="0" marR="0" lvl="0" indent="0" algn="just">
              <a:lnSpc>
                <a:spcPct val="115000"/>
              </a:lnSpc>
              <a:spcBef>
                <a:spcPts val="0"/>
              </a:spcBef>
              <a:spcAft>
                <a:spcPts val="0"/>
              </a:spcAft>
              <a:buNone/>
            </a:pPr>
            <a:endParaRPr lang="en-US" sz="900" dirty="0">
              <a:effectLst/>
              <a:latin typeface="Bookman Old Style" panose="02050604050505020204" pitchFamily="18" charset="0"/>
              <a:ea typeface="Calibri" panose="020F0502020204030204" pitchFamily="34" charset="0"/>
              <a:cs typeface="Times New Roman" panose="02020603050405020304" pitchFamily="18" charset="0"/>
            </a:endParaRPr>
          </a:p>
          <a:p>
            <a:pPr marL="342900" marR="0" lvl="0" indent="-342900" algn="just">
              <a:lnSpc>
                <a:spcPct val="115000"/>
              </a:lnSpc>
              <a:spcBef>
                <a:spcPts val="0"/>
              </a:spcBef>
              <a:spcAft>
                <a:spcPts val="0"/>
              </a:spcAft>
              <a:buFont typeface="Symbol" panose="05050102010706020507" pitchFamily="18" charset="2"/>
              <a:buChar char=""/>
            </a:pPr>
            <a:r>
              <a:rPr lang="en-US" sz="2600" dirty="0">
                <a:effectLst/>
                <a:latin typeface="Bookman Old Style" panose="02050604050505020204" pitchFamily="18" charset="0"/>
                <a:ea typeface="Calibri" panose="020F0502020204030204" pitchFamily="34" charset="0"/>
                <a:cs typeface="Times New Roman" panose="02020603050405020304" pitchFamily="18" charset="0"/>
              </a:rPr>
              <a:t>Carefully select those outcomes that your department is most interested in having students achieve.</a:t>
            </a:r>
            <a:endParaRPr lang="en-US" sz="26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en-US" sz="2000" dirty="0">
              <a:effectLst/>
              <a:latin typeface="Bookman Old Style" panose="02050604050505020204" pitchFamily="18" charset="0"/>
              <a:ea typeface="Calibri" panose="020F0502020204030204" pitchFamily="34" charset="0"/>
              <a:cs typeface="Times New Roman" panose="02020603050405020304" pitchFamily="18" charset="0"/>
            </a:endParaRPr>
          </a:p>
          <a:p>
            <a:endParaRPr lang="en-US" dirty="0"/>
          </a:p>
        </p:txBody>
      </p:sp>
      <p:pic>
        <p:nvPicPr>
          <p:cNvPr id="4" name="Picture 3">
            <a:extLst>
              <a:ext uri="{FF2B5EF4-FFF2-40B4-BE49-F238E27FC236}">
                <a16:creationId xmlns:a16="http://schemas.microsoft.com/office/drawing/2014/main" id="{9B7DA7A0-1F6D-4EE2-A982-5C0095C5B8F3}"/>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71462" y="385762"/>
            <a:ext cx="540385" cy="685800"/>
          </a:xfrm>
          <a:prstGeom prst="rect">
            <a:avLst/>
          </a:prstGeom>
          <a:noFill/>
          <a:ln>
            <a:noFill/>
          </a:ln>
        </p:spPr>
      </p:pic>
    </p:spTree>
    <p:extLst>
      <p:ext uri="{BB962C8B-B14F-4D97-AF65-F5344CB8AC3E}">
        <p14:creationId xmlns:p14="http://schemas.microsoft.com/office/powerpoint/2010/main" val="305618406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9CC523-9E23-4118-8660-83BB9411BF9A}"/>
              </a:ext>
            </a:extLst>
          </p:cNvPr>
          <p:cNvSpPr>
            <a:spLocks noGrp="1"/>
          </p:cNvSpPr>
          <p:nvPr>
            <p:ph type="title"/>
          </p:nvPr>
        </p:nvSpPr>
        <p:spPr/>
        <p:txBody>
          <a:bodyPr/>
          <a:lstStyle/>
          <a:p>
            <a:r>
              <a:rPr lang="en-US" b="1" dirty="0"/>
              <a:t>Authentic assessment models for dual-mode universities (I)</a:t>
            </a:r>
          </a:p>
        </p:txBody>
      </p:sp>
      <p:sp>
        <p:nvSpPr>
          <p:cNvPr id="3" name="Content Placeholder 2">
            <a:extLst>
              <a:ext uri="{FF2B5EF4-FFF2-40B4-BE49-F238E27FC236}">
                <a16:creationId xmlns:a16="http://schemas.microsoft.com/office/drawing/2014/main" id="{5B4DADED-BC9F-4333-8763-0974FD1FB2B3}"/>
              </a:ext>
            </a:extLst>
          </p:cNvPr>
          <p:cNvSpPr>
            <a:spLocks noGrp="1"/>
          </p:cNvSpPr>
          <p:nvPr>
            <p:ph idx="1"/>
          </p:nvPr>
        </p:nvSpPr>
        <p:spPr>
          <a:xfrm>
            <a:off x="1451579" y="2015732"/>
            <a:ext cx="9603275" cy="4037749"/>
          </a:xfrm>
        </p:spPr>
        <p:txBody>
          <a:bodyPr>
            <a:normAutofit fontScale="92500" lnSpcReduction="20000"/>
          </a:bodyPr>
          <a:lstStyle/>
          <a:p>
            <a:r>
              <a:rPr lang="en-US" sz="2400" dirty="0">
                <a:latin typeface="Bookman Old Style" panose="02050604050505020204" pitchFamily="18" charset="0"/>
              </a:rPr>
              <a:t>Authentic Assessment Models for Dual-Mode universities should be able to:</a:t>
            </a:r>
          </a:p>
          <a:p>
            <a:pPr marL="342900" marR="0" lvl="0" indent="-342900" algn="just">
              <a:lnSpc>
                <a:spcPct val="115000"/>
              </a:lnSpc>
              <a:spcBef>
                <a:spcPts val="0"/>
              </a:spcBef>
              <a:spcAft>
                <a:spcPts val="0"/>
              </a:spcAft>
              <a:buFont typeface="+mj-lt"/>
              <a:buAutoNum type="arabicPeriod"/>
            </a:pPr>
            <a:r>
              <a:rPr lang="en-US" sz="2400" dirty="0">
                <a:effectLst/>
                <a:latin typeface="Bookman Old Style" panose="02050604050505020204" pitchFamily="18" charset="0"/>
                <a:ea typeface="Calibri" panose="020F0502020204030204" pitchFamily="34" charset="0"/>
                <a:cs typeface="Times New Roman" panose="02020603050405020304" pitchFamily="18" charset="0"/>
              </a:rPr>
              <a:t>Help them design and modify </a:t>
            </a:r>
            <a:r>
              <a:rPr lang="en-US" sz="2400" dirty="0" err="1">
                <a:effectLst/>
                <a:latin typeface="Bookman Old Style" panose="02050604050505020204" pitchFamily="18" charset="0"/>
                <a:ea typeface="Calibri" panose="020F0502020204030204" pitchFamily="34" charset="0"/>
                <a:cs typeface="Times New Roman" panose="02020603050405020304" pitchFamily="18" charset="0"/>
              </a:rPr>
              <a:t>programmes</a:t>
            </a:r>
            <a:r>
              <a:rPr lang="en-US" sz="2400" dirty="0">
                <a:effectLst/>
                <a:latin typeface="Bookman Old Style" panose="02050604050505020204" pitchFamily="18" charset="0"/>
                <a:ea typeface="Calibri" panose="020F0502020204030204" pitchFamily="34" charset="0"/>
                <a:cs typeface="Times New Roman" panose="02020603050405020304" pitchFamily="18" charset="0"/>
              </a:rPr>
              <a:t> to better promote learning and students’ success.</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gn="just">
              <a:lnSpc>
                <a:spcPct val="115000"/>
              </a:lnSpc>
              <a:spcBef>
                <a:spcPts val="0"/>
              </a:spcBef>
              <a:spcAft>
                <a:spcPts val="0"/>
              </a:spcAft>
              <a:buFont typeface="+mj-lt"/>
              <a:buAutoNum type="arabicPeriod"/>
            </a:pPr>
            <a:r>
              <a:rPr lang="en-US" sz="2400" dirty="0">
                <a:effectLst/>
                <a:latin typeface="Bookman Old Style" panose="02050604050505020204" pitchFamily="18" charset="0"/>
                <a:ea typeface="Calibri" panose="020F0502020204030204" pitchFamily="34" charset="0"/>
                <a:cs typeface="Times New Roman" panose="02020603050405020304" pitchFamily="18" charset="0"/>
              </a:rPr>
              <a:t>Provide common definitions and benchmarks for students’ abilities that will enable the universities to act more coherently and effectively to promote students’ learning.</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gn="just">
              <a:lnSpc>
                <a:spcPct val="115000"/>
              </a:lnSpc>
              <a:spcBef>
                <a:spcPts val="0"/>
              </a:spcBef>
              <a:spcAft>
                <a:spcPts val="0"/>
              </a:spcAft>
              <a:buFont typeface="+mj-lt"/>
              <a:buAutoNum type="arabicPeriod"/>
            </a:pPr>
            <a:r>
              <a:rPr lang="en-US" sz="2400" dirty="0">
                <a:effectLst/>
                <a:latin typeface="Bookman Old Style" panose="02050604050505020204" pitchFamily="18" charset="0"/>
                <a:ea typeface="Calibri" panose="020F0502020204030204" pitchFamily="34" charset="0"/>
                <a:cs typeface="Times New Roman" panose="02020603050405020304" pitchFamily="18" charset="0"/>
              </a:rPr>
              <a:t>Be able to provide feedback, guidance, and mentoring to students to help them plan better and execute their educational </a:t>
            </a:r>
            <a:r>
              <a:rPr lang="en-US" sz="2400" dirty="0" err="1">
                <a:effectLst/>
                <a:latin typeface="Bookman Old Style" panose="02050604050505020204" pitchFamily="18" charset="0"/>
                <a:ea typeface="Calibri" panose="020F0502020204030204" pitchFamily="34" charset="0"/>
                <a:cs typeface="Times New Roman" panose="02020603050405020304" pitchFamily="18" charset="0"/>
              </a:rPr>
              <a:t>programmes</a:t>
            </a:r>
            <a:r>
              <a:rPr lang="en-US" sz="2400" dirty="0">
                <a:effectLst/>
                <a:latin typeface="Bookman Old Style" panose="02050604050505020204" pitchFamily="18" charset="0"/>
                <a:ea typeface="Calibri" panose="020F0502020204030204" pitchFamily="34" charset="0"/>
                <a:cs typeface="Times New Roman" panose="02020603050405020304" pitchFamily="18" charset="0"/>
              </a:rPr>
              <a:t>.</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gn="just">
              <a:lnSpc>
                <a:spcPct val="115000"/>
              </a:lnSpc>
              <a:spcBef>
                <a:spcPts val="0"/>
              </a:spcBef>
              <a:spcAft>
                <a:spcPts val="0"/>
              </a:spcAft>
              <a:buFont typeface="+mj-lt"/>
              <a:buAutoNum type="arabicPeriod"/>
            </a:pPr>
            <a:r>
              <a:rPr lang="en-US" sz="2400" dirty="0">
                <a:effectLst/>
                <a:latin typeface="Bookman Old Style" panose="02050604050505020204" pitchFamily="18" charset="0"/>
                <a:ea typeface="Calibri" panose="020F0502020204030204" pitchFamily="34" charset="0"/>
                <a:cs typeface="Times New Roman" panose="02020603050405020304" pitchFamily="18" charset="0"/>
              </a:rPr>
              <a:t>Provide improved feedback about students’ learning to support the academic staff in their work.</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en-US" sz="2400" dirty="0">
              <a:latin typeface="Bookman Old Style" panose="02050604050505020204" pitchFamily="18" charset="0"/>
            </a:endParaRPr>
          </a:p>
        </p:txBody>
      </p:sp>
      <p:pic>
        <p:nvPicPr>
          <p:cNvPr id="4" name="Picture 3">
            <a:extLst>
              <a:ext uri="{FF2B5EF4-FFF2-40B4-BE49-F238E27FC236}">
                <a16:creationId xmlns:a16="http://schemas.microsoft.com/office/drawing/2014/main" id="{135CE018-D907-4E7B-A5E3-CB6D0722F84A}"/>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428625" y="342900"/>
            <a:ext cx="540385" cy="685800"/>
          </a:xfrm>
          <a:prstGeom prst="rect">
            <a:avLst/>
          </a:prstGeom>
          <a:noFill/>
          <a:ln>
            <a:noFill/>
          </a:ln>
        </p:spPr>
      </p:pic>
    </p:spTree>
    <p:extLst>
      <p:ext uri="{BB962C8B-B14F-4D97-AF65-F5344CB8AC3E}">
        <p14:creationId xmlns:p14="http://schemas.microsoft.com/office/powerpoint/2010/main" val="311907648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C9DED7-A80C-4A38-BF24-457537F9EA4C}"/>
              </a:ext>
            </a:extLst>
          </p:cNvPr>
          <p:cNvSpPr>
            <a:spLocks noGrp="1"/>
          </p:cNvSpPr>
          <p:nvPr>
            <p:ph type="title"/>
          </p:nvPr>
        </p:nvSpPr>
        <p:spPr/>
        <p:txBody>
          <a:bodyPr/>
          <a:lstStyle/>
          <a:p>
            <a:r>
              <a:rPr lang="en-US" b="1" dirty="0"/>
              <a:t>Authentic assessment models for dual-mode universities (II)</a:t>
            </a:r>
          </a:p>
        </p:txBody>
      </p:sp>
      <p:sp>
        <p:nvSpPr>
          <p:cNvPr id="3" name="Content Placeholder 2">
            <a:extLst>
              <a:ext uri="{FF2B5EF4-FFF2-40B4-BE49-F238E27FC236}">
                <a16:creationId xmlns:a16="http://schemas.microsoft.com/office/drawing/2014/main" id="{C020BCAB-7AA8-4576-8949-6FA095CF9FD3}"/>
              </a:ext>
            </a:extLst>
          </p:cNvPr>
          <p:cNvSpPr>
            <a:spLocks noGrp="1"/>
          </p:cNvSpPr>
          <p:nvPr>
            <p:ph idx="1"/>
          </p:nvPr>
        </p:nvSpPr>
        <p:spPr>
          <a:xfrm>
            <a:off x="1451579" y="2015732"/>
            <a:ext cx="9603275" cy="4037749"/>
          </a:xfrm>
        </p:spPr>
        <p:txBody>
          <a:bodyPr>
            <a:normAutofit/>
          </a:bodyPr>
          <a:lstStyle/>
          <a:p>
            <a:pPr marR="0" lvl="0" algn="just">
              <a:lnSpc>
                <a:spcPct val="115000"/>
              </a:lnSpc>
              <a:spcBef>
                <a:spcPts val="0"/>
              </a:spcBef>
              <a:spcAft>
                <a:spcPts val="0"/>
              </a:spcAft>
              <a:buFont typeface="Wingdings" panose="05000000000000000000" pitchFamily="2" charset="2"/>
              <a:buChar char="v"/>
            </a:pPr>
            <a:r>
              <a:rPr lang="en-US" sz="2400" dirty="0">
                <a:effectLst/>
                <a:latin typeface="Bookman Old Style" panose="02050604050505020204" pitchFamily="18" charset="0"/>
                <a:ea typeface="Calibri" panose="020F0502020204030204" pitchFamily="34" charset="0"/>
                <a:cs typeface="Times New Roman" panose="02020603050405020304" pitchFamily="18" charset="0"/>
              </a:rPr>
              <a:t>Should be able to serving the following functions:</a:t>
            </a:r>
          </a:p>
          <a:p>
            <a:pPr marL="0" marR="0" lvl="0" indent="0" algn="just">
              <a:lnSpc>
                <a:spcPct val="115000"/>
              </a:lnSpc>
              <a:spcBef>
                <a:spcPts val="0"/>
              </a:spcBef>
              <a:spcAft>
                <a:spcPts val="0"/>
              </a:spcAft>
              <a:buNone/>
            </a:pP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marL="457200" marR="0" lvl="1" indent="0" algn="just">
              <a:lnSpc>
                <a:spcPct val="115000"/>
              </a:lnSpc>
              <a:spcBef>
                <a:spcPts val="0"/>
              </a:spcBef>
              <a:spcAft>
                <a:spcPts val="0"/>
              </a:spcAft>
              <a:buNone/>
            </a:pPr>
            <a:r>
              <a:rPr lang="en-US" sz="2400" dirty="0">
                <a:effectLst/>
                <a:latin typeface="Bookman Old Style" panose="02050604050505020204" pitchFamily="18" charset="0"/>
                <a:ea typeface="Calibri" panose="020F0502020204030204" pitchFamily="34" charset="0"/>
                <a:cs typeface="Times New Roman" panose="02020603050405020304" pitchFamily="18" charset="0"/>
              </a:rPr>
              <a:t>a. Diagnostic – tell what the students need to learn.</a:t>
            </a:r>
          </a:p>
          <a:p>
            <a:pPr marL="457200" marR="0" lvl="1" indent="0" algn="just">
              <a:lnSpc>
                <a:spcPct val="115000"/>
              </a:lnSpc>
              <a:spcBef>
                <a:spcPts val="0"/>
              </a:spcBef>
              <a:spcAft>
                <a:spcPts val="0"/>
              </a:spcAft>
              <a:buNone/>
            </a:pP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marL="457200" marR="0" lvl="1" indent="0" algn="just">
              <a:lnSpc>
                <a:spcPct val="115000"/>
              </a:lnSpc>
              <a:spcBef>
                <a:spcPts val="0"/>
              </a:spcBef>
              <a:spcAft>
                <a:spcPts val="0"/>
              </a:spcAft>
              <a:buNone/>
            </a:pPr>
            <a:r>
              <a:rPr lang="en-US" sz="2400" dirty="0">
                <a:effectLst/>
                <a:latin typeface="Bookman Old Style" panose="02050604050505020204" pitchFamily="18" charset="0"/>
                <a:ea typeface="Calibri" panose="020F0502020204030204" pitchFamily="34" charset="0"/>
                <a:cs typeface="Times New Roman" panose="02020603050405020304" pitchFamily="18" charset="0"/>
              </a:rPr>
              <a:t>b. Formative – tell how well the students are doing as work</a:t>
            </a:r>
          </a:p>
          <a:p>
            <a:pPr marL="457200" marR="0" lvl="1" indent="0" algn="just">
              <a:lnSpc>
                <a:spcPct val="115000"/>
              </a:lnSpc>
              <a:spcBef>
                <a:spcPts val="0"/>
              </a:spcBef>
              <a:spcAft>
                <a:spcPts val="0"/>
              </a:spcAft>
              <a:buNone/>
            </a:pPr>
            <a:r>
              <a:rPr lang="en-US" sz="2400" dirty="0">
                <a:latin typeface="Bookman Old Style" panose="02050604050505020204" pitchFamily="18" charset="0"/>
                <a:ea typeface="Calibri" panose="020F0502020204030204" pitchFamily="34" charset="0"/>
                <a:cs typeface="Times New Roman" panose="02020603050405020304" pitchFamily="18" charset="0"/>
              </a:rPr>
              <a:t>   </a:t>
            </a:r>
            <a:r>
              <a:rPr lang="en-US" sz="2400" dirty="0">
                <a:effectLst/>
                <a:latin typeface="Bookman Old Style" panose="02050604050505020204" pitchFamily="18" charset="0"/>
                <a:ea typeface="Calibri" panose="020F0502020204030204" pitchFamily="34" charset="0"/>
                <a:cs typeface="Times New Roman" panose="02020603050405020304" pitchFamily="18" charset="0"/>
              </a:rPr>
              <a:t> progresses.</a:t>
            </a:r>
          </a:p>
          <a:p>
            <a:pPr marL="0" indent="0">
              <a:buNone/>
            </a:pPr>
            <a:r>
              <a:rPr lang="en-US" sz="2400" dirty="0">
                <a:effectLst/>
                <a:latin typeface="Bookman Old Style" panose="02050604050505020204" pitchFamily="18" charset="0"/>
                <a:ea typeface="Calibri" panose="020F0502020204030204" pitchFamily="34" charset="0"/>
                <a:cs typeface="Times New Roman" panose="02020603050405020304" pitchFamily="18" charset="0"/>
              </a:rPr>
              <a:t>     c. Summative – tell how well the students dis at the end of</a:t>
            </a:r>
          </a:p>
          <a:p>
            <a:pPr marL="0" indent="0">
              <a:buNone/>
            </a:pPr>
            <a:r>
              <a:rPr lang="en-US" sz="2400" dirty="0">
                <a:latin typeface="Bookman Old Style" panose="02050604050505020204" pitchFamily="18" charset="0"/>
                <a:ea typeface="Calibri" panose="020F0502020204030204" pitchFamily="34" charset="0"/>
                <a:cs typeface="Times New Roman" panose="02020603050405020304" pitchFamily="18" charset="0"/>
              </a:rPr>
              <a:t>        </a:t>
            </a:r>
            <a:r>
              <a:rPr lang="en-US" sz="2400" dirty="0">
                <a:effectLst/>
                <a:latin typeface="Bookman Old Style" panose="02050604050505020204" pitchFamily="18" charset="0"/>
                <a:ea typeface="Calibri" panose="020F0502020204030204" pitchFamily="34" charset="0"/>
                <a:cs typeface="Times New Roman" panose="02020603050405020304" pitchFamily="18" charset="0"/>
              </a:rPr>
              <a:t> a unit or task.</a:t>
            </a:r>
            <a:endParaRPr lang="en-US" sz="2400" dirty="0"/>
          </a:p>
        </p:txBody>
      </p:sp>
      <p:pic>
        <p:nvPicPr>
          <p:cNvPr id="4" name="Picture 3">
            <a:extLst>
              <a:ext uri="{FF2B5EF4-FFF2-40B4-BE49-F238E27FC236}">
                <a16:creationId xmlns:a16="http://schemas.microsoft.com/office/drawing/2014/main" id="{96C68282-F6A3-4ADB-AAC6-9E317E4FF383}"/>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328612" y="461619"/>
            <a:ext cx="540385" cy="685800"/>
          </a:xfrm>
          <a:prstGeom prst="rect">
            <a:avLst/>
          </a:prstGeom>
          <a:noFill/>
          <a:ln>
            <a:noFill/>
          </a:ln>
        </p:spPr>
      </p:pic>
    </p:spTree>
    <p:extLst>
      <p:ext uri="{BB962C8B-B14F-4D97-AF65-F5344CB8AC3E}">
        <p14:creationId xmlns:p14="http://schemas.microsoft.com/office/powerpoint/2010/main" val="311430737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D5D968-227D-4C4E-8785-DF2E14E287DE}"/>
              </a:ext>
            </a:extLst>
          </p:cNvPr>
          <p:cNvSpPr>
            <a:spLocks noGrp="1"/>
          </p:cNvSpPr>
          <p:nvPr>
            <p:ph type="title"/>
          </p:nvPr>
        </p:nvSpPr>
        <p:spPr/>
        <p:txBody>
          <a:bodyPr/>
          <a:lstStyle/>
          <a:p>
            <a:r>
              <a:rPr lang="en-US" b="1" dirty="0"/>
              <a:t>Authentic assessment models for dual-mode universities (III)</a:t>
            </a:r>
          </a:p>
        </p:txBody>
      </p:sp>
      <p:sp>
        <p:nvSpPr>
          <p:cNvPr id="3" name="Content Placeholder 2">
            <a:extLst>
              <a:ext uri="{FF2B5EF4-FFF2-40B4-BE49-F238E27FC236}">
                <a16:creationId xmlns:a16="http://schemas.microsoft.com/office/drawing/2014/main" id="{B0A0F667-BBDF-4F3F-B612-DADC633DE7A5}"/>
              </a:ext>
            </a:extLst>
          </p:cNvPr>
          <p:cNvSpPr>
            <a:spLocks noGrp="1"/>
          </p:cNvSpPr>
          <p:nvPr>
            <p:ph idx="1"/>
          </p:nvPr>
        </p:nvSpPr>
        <p:spPr>
          <a:xfrm>
            <a:off x="1451579" y="2015732"/>
            <a:ext cx="9603275" cy="4110748"/>
          </a:xfrm>
        </p:spPr>
        <p:txBody>
          <a:bodyPr/>
          <a:lstStyle/>
          <a:p>
            <a:pPr>
              <a:buFont typeface="Wingdings" panose="05000000000000000000" pitchFamily="2" charset="2"/>
              <a:buChar char="v"/>
            </a:pPr>
            <a:r>
              <a:rPr lang="en-US" sz="2400" dirty="0">
                <a:latin typeface="Bookman Old Style" panose="02050604050505020204" pitchFamily="18" charset="0"/>
              </a:rPr>
              <a:t>Should be able to Assess:</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marL="742950" marR="0" lvl="1" indent="-285750" algn="just">
              <a:lnSpc>
                <a:spcPct val="115000"/>
              </a:lnSpc>
              <a:spcBef>
                <a:spcPts val="0"/>
              </a:spcBef>
              <a:spcAft>
                <a:spcPts val="0"/>
              </a:spcAft>
              <a:buFont typeface="+mj-lt"/>
              <a:buAutoNum type="alphaLcPeriod"/>
            </a:pPr>
            <a:r>
              <a:rPr lang="en-US" sz="2400" dirty="0">
                <a:effectLst/>
                <a:latin typeface="Bookman Old Style" panose="02050604050505020204" pitchFamily="18" charset="0"/>
                <a:ea typeface="Calibri" panose="020F0502020204030204" pitchFamily="34" charset="0"/>
                <a:cs typeface="Times New Roman" panose="02020603050405020304" pitchFamily="18" charset="0"/>
              </a:rPr>
              <a:t>Students learning characteristics</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marL="742950" marR="0" lvl="1" indent="-285750" algn="just">
              <a:lnSpc>
                <a:spcPct val="115000"/>
              </a:lnSpc>
              <a:spcBef>
                <a:spcPts val="0"/>
              </a:spcBef>
              <a:spcAft>
                <a:spcPts val="0"/>
              </a:spcAft>
              <a:buFont typeface="+mj-lt"/>
              <a:buAutoNum type="alphaLcPeriod"/>
            </a:pPr>
            <a:r>
              <a:rPr lang="en-US" sz="2400" dirty="0">
                <a:effectLst/>
                <a:latin typeface="Bookman Old Style" panose="02050604050505020204" pitchFamily="18" charset="0"/>
                <a:ea typeface="Calibri" panose="020F0502020204030204" pitchFamily="34" charset="0"/>
                <a:cs typeface="Times New Roman" panose="02020603050405020304" pitchFamily="18" charset="0"/>
              </a:rPr>
              <a:t>Ability differences</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marL="742950" marR="0" lvl="1" indent="-285750" algn="just">
              <a:lnSpc>
                <a:spcPct val="115000"/>
              </a:lnSpc>
              <a:spcBef>
                <a:spcPts val="0"/>
              </a:spcBef>
              <a:spcAft>
                <a:spcPts val="0"/>
              </a:spcAft>
              <a:buFont typeface="+mj-lt"/>
              <a:buAutoNum type="alphaLcPeriod"/>
            </a:pPr>
            <a:r>
              <a:rPr lang="en-US" sz="2400" dirty="0">
                <a:effectLst/>
                <a:latin typeface="Bookman Old Style" panose="02050604050505020204" pitchFamily="18" charset="0"/>
                <a:ea typeface="Calibri" panose="020F0502020204030204" pitchFamily="34" charset="0"/>
                <a:cs typeface="Times New Roman" panose="02020603050405020304" pitchFamily="18" charset="0"/>
              </a:rPr>
              <a:t>Learning styles</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marL="742950" marR="0" lvl="1" indent="-285750" algn="just">
              <a:lnSpc>
                <a:spcPct val="115000"/>
              </a:lnSpc>
              <a:spcBef>
                <a:spcPts val="0"/>
              </a:spcBef>
              <a:spcAft>
                <a:spcPts val="0"/>
              </a:spcAft>
              <a:buFont typeface="+mj-lt"/>
              <a:buAutoNum type="alphaLcPeriod"/>
            </a:pPr>
            <a:r>
              <a:rPr lang="en-US" sz="2400" dirty="0">
                <a:effectLst/>
                <a:latin typeface="Bookman Old Style" panose="02050604050505020204" pitchFamily="18" charset="0"/>
                <a:ea typeface="Calibri" panose="020F0502020204030204" pitchFamily="34" charset="0"/>
                <a:cs typeface="Times New Roman" panose="02020603050405020304" pitchFamily="18" charset="0"/>
              </a:rPr>
              <a:t>Students’ motivational characteristics</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marL="742950" marR="0" lvl="1" indent="-285750" algn="just">
              <a:lnSpc>
                <a:spcPct val="115000"/>
              </a:lnSpc>
              <a:spcBef>
                <a:spcPts val="0"/>
              </a:spcBef>
              <a:spcAft>
                <a:spcPts val="0"/>
              </a:spcAft>
              <a:buFont typeface="+mj-lt"/>
              <a:buAutoNum type="alphaLcPeriod"/>
            </a:pPr>
            <a:r>
              <a:rPr lang="en-US" sz="2400" dirty="0">
                <a:effectLst/>
                <a:latin typeface="Bookman Old Style" panose="02050604050505020204" pitchFamily="18" charset="0"/>
                <a:ea typeface="Calibri" panose="020F0502020204030204" pitchFamily="34" charset="0"/>
                <a:cs typeface="Times New Roman" panose="02020603050405020304" pitchFamily="18" charset="0"/>
              </a:rPr>
              <a:t>Interest</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marL="742950" marR="0" lvl="1" indent="-285750" algn="just">
              <a:lnSpc>
                <a:spcPct val="115000"/>
              </a:lnSpc>
              <a:spcBef>
                <a:spcPts val="0"/>
              </a:spcBef>
              <a:spcAft>
                <a:spcPts val="0"/>
              </a:spcAft>
              <a:buFont typeface="+mj-lt"/>
              <a:buAutoNum type="alphaLcPeriod"/>
            </a:pPr>
            <a:r>
              <a:rPr lang="en-US" sz="2400" dirty="0">
                <a:effectLst/>
                <a:latin typeface="Bookman Old Style" panose="02050604050505020204" pitchFamily="18" charset="0"/>
                <a:ea typeface="Calibri" panose="020F0502020204030204" pitchFamily="34" charset="0"/>
                <a:cs typeface="Times New Roman" panose="02020603050405020304" pitchFamily="18" charset="0"/>
              </a:rPr>
              <a:t>Self – efficacy</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marL="742950" marR="0" lvl="1" indent="-285750" algn="just">
              <a:lnSpc>
                <a:spcPct val="115000"/>
              </a:lnSpc>
              <a:spcBef>
                <a:spcPts val="0"/>
              </a:spcBef>
              <a:spcAft>
                <a:spcPts val="0"/>
              </a:spcAft>
              <a:buFont typeface="+mj-lt"/>
              <a:buAutoNum type="alphaLcPeriod"/>
            </a:pPr>
            <a:r>
              <a:rPr lang="en-US" sz="2400" dirty="0">
                <a:effectLst/>
                <a:latin typeface="Bookman Old Style" panose="02050604050505020204" pitchFamily="18" charset="0"/>
                <a:ea typeface="Calibri" panose="020F0502020204030204" pitchFamily="34" charset="0"/>
                <a:cs typeface="Times New Roman" panose="02020603050405020304" pitchFamily="18" charset="0"/>
              </a:rPr>
              <a:t>Goal orientation.</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en-US" dirty="0">
              <a:latin typeface="Bookman Old Style" panose="02050604050505020204" pitchFamily="18" charset="0"/>
            </a:endParaRPr>
          </a:p>
        </p:txBody>
      </p:sp>
      <p:pic>
        <p:nvPicPr>
          <p:cNvPr id="4" name="Picture 3">
            <a:extLst>
              <a:ext uri="{FF2B5EF4-FFF2-40B4-BE49-F238E27FC236}">
                <a16:creationId xmlns:a16="http://schemas.microsoft.com/office/drawing/2014/main" id="{0F1C2650-7EFB-49D7-BED3-1C8BE74FEE9A}"/>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371475" y="461619"/>
            <a:ext cx="540385" cy="685800"/>
          </a:xfrm>
          <a:prstGeom prst="rect">
            <a:avLst/>
          </a:prstGeom>
          <a:noFill/>
          <a:ln>
            <a:noFill/>
          </a:ln>
        </p:spPr>
      </p:pic>
    </p:spTree>
    <p:extLst>
      <p:ext uri="{BB962C8B-B14F-4D97-AF65-F5344CB8AC3E}">
        <p14:creationId xmlns:p14="http://schemas.microsoft.com/office/powerpoint/2010/main" val="2005083743"/>
      </p:ext>
    </p:extLst>
  </p:cSld>
  <p:clrMapOvr>
    <a:masterClrMapping/>
  </p:clrMapOvr>
</p:sld>
</file>

<file path=ppt/theme/theme1.xml><?xml version="1.0" encoding="utf-8"?>
<a:theme xmlns:a="http://schemas.openxmlformats.org/drawingml/2006/main" name="Gallery">
  <a:themeElements>
    <a:clrScheme name="Gallery">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lery">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docProps/app.xml><?xml version="1.0" encoding="utf-8"?>
<Properties xmlns="http://schemas.openxmlformats.org/officeDocument/2006/extended-properties" xmlns:vt="http://schemas.openxmlformats.org/officeDocument/2006/docPropsVTypes">
  <Template>Gallery</Template>
  <TotalTime>1393</TotalTime>
  <Words>790</Words>
  <Application>Microsoft Macintosh PowerPoint</Application>
  <PresentationFormat>Widescreen</PresentationFormat>
  <Paragraphs>72</Paragraphs>
  <Slides>11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11</vt:i4>
      </vt:variant>
    </vt:vector>
  </HeadingPairs>
  <TitlesOfParts>
    <vt:vector size="18" baseType="lpstr">
      <vt:lpstr>Arial</vt:lpstr>
      <vt:lpstr>Bookman Old Style</vt:lpstr>
      <vt:lpstr>Calibri</vt:lpstr>
      <vt:lpstr>Gill Sans MT</vt:lpstr>
      <vt:lpstr>Symbol</vt:lpstr>
      <vt:lpstr>Wingdings</vt:lpstr>
      <vt:lpstr>Gallery</vt:lpstr>
      <vt:lpstr>Criteria for Choosing AA models for dual-mode universities</vt:lpstr>
      <vt:lpstr>Guiding Questions for Choosing Authentic Assessments (I) </vt:lpstr>
      <vt:lpstr>Guidelines for Choosing Authentic Assessment Models for Dual-Mode Universities (II)</vt:lpstr>
      <vt:lpstr>Guidelines for Choosing Authentic Assessment Models for Dual-Mode Universities iII</vt:lpstr>
      <vt:lpstr>Guidelines for Choosing Authentic Assessment Models for Dual-Mode Universities (iV)</vt:lpstr>
      <vt:lpstr>Guidelines for Choosing Authentic Assessment Models for Dual-Mode Universities (V)</vt:lpstr>
      <vt:lpstr>Authentic assessment models for dual-mode universities (I)</vt:lpstr>
      <vt:lpstr>Authentic assessment models for dual-mode universities (II)</vt:lpstr>
      <vt:lpstr>Authentic assessment models for dual-mode universities (III)</vt:lpstr>
      <vt:lpstr>The criteria for choosing Authentic assessment models for dual-mode universities</vt:lpstr>
      <vt:lpstr>Way forward?</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AUTHENTIC ASSESSMENT IN DUAL MODE UNIVERSITIES IN NIGERIA</dc:title>
  <dc:creator>Godwin Akper</dc:creator>
  <cp:lastModifiedBy>Godwin Akper</cp:lastModifiedBy>
  <cp:revision>62</cp:revision>
  <dcterms:created xsi:type="dcterms:W3CDTF">2021-11-16T17:36:21Z</dcterms:created>
  <dcterms:modified xsi:type="dcterms:W3CDTF">2021-11-29T06:44:54Z</dcterms:modified>
</cp:coreProperties>
</file>