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73" r:id="rId4"/>
    <p:sldId id="259" r:id="rId5"/>
    <p:sldId id="260" r:id="rId6"/>
    <p:sldId id="261" r:id="rId7"/>
    <p:sldId id="262" r:id="rId8"/>
    <p:sldId id="266" r:id="rId9"/>
    <p:sldId id="267" r:id="rId10"/>
    <p:sldId id="270"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34"/>
    <p:restoredTop sz="95897"/>
  </p:normalViewPr>
  <p:slideViewPr>
    <p:cSldViewPr snapToGrid="0" snapToObjects="1">
      <p:cViewPr varScale="1">
        <p:scale>
          <a:sx n="114" d="100"/>
          <a:sy n="114" d="100"/>
        </p:scale>
        <p:origin x="6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dirty="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BD782A44-69E1-1446-8AC1-09A63E3EFF27}"/>
              </a:ext>
            </a:extLst>
          </p:cNvPr>
          <p:cNvSpPr txBox="1"/>
          <p:nvPr userDrawn="1"/>
        </p:nvSpPr>
        <p:spPr>
          <a:xfrm>
            <a:off x="9103659" y="5674659"/>
            <a:ext cx="2904565" cy="369332"/>
          </a:xfrm>
          <a:prstGeom prst="rect">
            <a:avLst/>
          </a:prstGeom>
          <a:noFill/>
        </p:spPr>
        <p:txBody>
          <a:bodyPr wrap="square" rtlCol="0">
            <a:spAutoFit/>
          </a:bodyPr>
          <a:lstStyle/>
          <a:p>
            <a:r>
              <a:rPr lang="en-NG" i="1" dirty="0"/>
              <a:t>CA Okonkwo &amp; GI Akper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11/29/21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11/29/21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59A4B-ED8E-C345-93B7-6850DC828E63}"/>
              </a:ext>
            </a:extLst>
          </p:cNvPr>
          <p:cNvSpPr>
            <a:spLocks noGrp="1"/>
          </p:cNvSpPr>
          <p:nvPr>
            <p:ph type="title"/>
          </p:nvPr>
        </p:nvSpPr>
        <p:spPr/>
        <p:txBody>
          <a:bodyPr/>
          <a:lstStyle/>
          <a:p>
            <a:r>
              <a:rPr lang="en-US" dirty="0"/>
              <a:t>Constructing authentic assessment items</a:t>
            </a:r>
            <a:endParaRPr lang="en-NG" dirty="0"/>
          </a:p>
        </p:txBody>
      </p:sp>
      <p:sp>
        <p:nvSpPr>
          <p:cNvPr id="3" name="Content Placeholder 2">
            <a:extLst>
              <a:ext uri="{FF2B5EF4-FFF2-40B4-BE49-F238E27FC236}">
                <a16:creationId xmlns:a16="http://schemas.microsoft.com/office/drawing/2014/main" id="{80ABC1E4-E3F4-9C4D-8BF6-8EAF3593410B}"/>
              </a:ext>
            </a:extLst>
          </p:cNvPr>
          <p:cNvSpPr>
            <a:spLocks noGrp="1"/>
          </p:cNvSpPr>
          <p:nvPr>
            <p:ph idx="1"/>
          </p:nvPr>
        </p:nvSpPr>
        <p:spPr>
          <a:xfrm>
            <a:off x="1366091" y="2015732"/>
            <a:ext cx="9688763" cy="4037749"/>
          </a:xfrm>
        </p:spPr>
        <p:txBody>
          <a:bodyPr/>
          <a:lstStyle/>
          <a:p>
            <a:pPr marL="0" lvl="0" indent="0">
              <a:buNone/>
            </a:pPr>
            <a:r>
              <a:rPr lang="en-US" sz="2400" dirty="0">
                <a:latin typeface="Bookman Old Style" panose="02050604050505020204" pitchFamily="18" charset="0"/>
              </a:rPr>
              <a:t>The constructing of Authentic Assessment Items involves four steps:</a:t>
            </a:r>
          </a:p>
          <a:p>
            <a:pPr marL="0" lvl="0" indent="0">
              <a:buNone/>
            </a:pPr>
            <a:endParaRPr lang="en-US" sz="2400" dirty="0">
              <a:latin typeface="Bookman Old Style" panose="02050604050505020204" pitchFamily="18" charset="0"/>
            </a:endParaRP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Step 1:	Identify the standards</a:t>
            </a: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Step 2:	Select an authentic task</a:t>
            </a: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Step 3:	Identify the criteria for the task</a:t>
            </a: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Step 4:	Create the rubric</a:t>
            </a:r>
          </a:p>
          <a:p>
            <a:pPr marL="0" lvl="0" indent="0">
              <a:buNone/>
            </a:pPr>
            <a:endParaRPr lang="en-NG" dirty="0"/>
          </a:p>
        </p:txBody>
      </p:sp>
      <p:pic>
        <p:nvPicPr>
          <p:cNvPr id="5" name="Picture 4">
            <a:extLst>
              <a:ext uri="{FF2B5EF4-FFF2-40B4-BE49-F238E27FC236}">
                <a16:creationId xmlns:a16="http://schemas.microsoft.com/office/drawing/2014/main" id="{90F4245D-5BEE-444C-8B2A-848527D49B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807" y="57150"/>
            <a:ext cx="540385" cy="685800"/>
          </a:xfrm>
          <a:prstGeom prst="rect">
            <a:avLst/>
          </a:prstGeom>
          <a:noFill/>
          <a:ln>
            <a:noFill/>
          </a:ln>
        </p:spPr>
      </p:pic>
    </p:spTree>
    <p:extLst>
      <p:ext uri="{BB962C8B-B14F-4D97-AF65-F5344CB8AC3E}">
        <p14:creationId xmlns:p14="http://schemas.microsoft.com/office/powerpoint/2010/main" val="4143359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205C3-BC3E-CE45-B524-A51E48509DAE}"/>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Types of Rubrics</a:t>
            </a:r>
            <a:endParaRPr lang="en-NG" dirty="0"/>
          </a:p>
        </p:txBody>
      </p:sp>
      <p:sp>
        <p:nvSpPr>
          <p:cNvPr id="3" name="Content Placeholder 2">
            <a:extLst>
              <a:ext uri="{FF2B5EF4-FFF2-40B4-BE49-F238E27FC236}">
                <a16:creationId xmlns:a16="http://schemas.microsoft.com/office/drawing/2014/main" id="{F56269C7-FFDC-4349-AC4B-EAD12BB009F4}"/>
              </a:ext>
            </a:extLst>
          </p:cNvPr>
          <p:cNvSpPr>
            <a:spLocks noGrp="1"/>
          </p:cNvSpPr>
          <p:nvPr>
            <p:ph idx="1"/>
          </p:nvPr>
        </p:nvSpPr>
        <p:spPr>
          <a:xfrm>
            <a:off x="1451579" y="2015733"/>
            <a:ext cx="9603275" cy="4131680"/>
          </a:xfrm>
        </p:spPr>
        <p:txBody>
          <a:bodyPr>
            <a:normAutofit lnSpcReduction="10000"/>
          </a:bodyPr>
          <a:lstStyle/>
          <a:p>
            <a:pPr marL="0" marR="0" lvl="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There are two types of Rubrics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Analytical Rubric: </a:t>
            </a:r>
          </a:p>
          <a:p>
            <a:pPr lvl="1" algn="just">
              <a:lnSpc>
                <a:spcPct val="115000"/>
              </a:lnSpc>
              <a:spcBef>
                <a:spcPts val="0"/>
              </a:spcBef>
              <a:buFont typeface="Wingdings" panose="05000000000000000000" pitchFamily="2" charset="2"/>
              <a:buChar char="§"/>
            </a:pPr>
            <a:r>
              <a:rPr lang="en-US" sz="2200" dirty="0">
                <a:latin typeface="Bookman Old Style" panose="02050604050505020204" pitchFamily="18" charset="0"/>
                <a:ea typeface="Calibri" panose="020F0502020204030204" pitchFamily="34" charset="0"/>
                <a:cs typeface="Times New Roman" panose="02020603050405020304" pitchFamily="18" charset="0"/>
              </a:rPr>
              <a:t>P</a:t>
            </a: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rovides several scores for a task, one for each different categories being evaluated with descriptors.</a:t>
            </a:r>
          </a:p>
          <a:p>
            <a:pPr lvl="1" algn="just">
              <a:lnSpc>
                <a:spcPct val="115000"/>
              </a:lnSpc>
              <a:spcBef>
                <a:spcPts val="0"/>
              </a:spcBef>
              <a:buFont typeface="Wingdings" panose="05000000000000000000" pitchFamily="2" charset="2"/>
              <a:buChar char="§"/>
            </a:pPr>
            <a:r>
              <a:rPr lang="en-US" sz="2200" dirty="0">
                <a:latin typeface="Bookman Old Style" panose="02050604050505020204" pitchFamily="18" charset="0"/>
                <a:ea typeface="Calibri" panose="020F0502020204030204" pitchFamily="34" charset="0"/>
                <a:cs typeface="Times New Roman" panose="02020603050405020304" pitchFamily="18" charset="0"/>
              </a:rPr>
              <a:t>Used when performance will be evaluated for each criteria.</a:t>
            </a:r>
            <a:endParaRPr lang="en-US" sz="2200" dirty="0">
              <a:effectLst/>
              <a:latin typeface="Bookman Old Style" panose="02050604050505020204" pitchFamily="18" charset="0"/>
              <a:ea typeface="Calibri" panose="020F0502020204030204" pitchFamily="34" charset="0"/>
              <a:cs typeface="Times New Roman" panose="02020603050405020304" pitchFamily="18" charset="0"/>
            </a:endParaRPr>
          </a:p>
          <a:p>
            <a:pPr marL="457200" lvl="1" indent="0" algn="just">
              <a:lnSpc>
                <a:spcPct val="115000"/>
              </a:lnSpc>
              <a:spcBef>
                <a:spcPts val="0"/>
              </a:spcBef>
              <a:buNone/>
            </a:pPr>
            <a:endParaRPr lang="en-US" sz="800" dirty="0">
              <a:latin typeface="Calibri" panose="020F0502020204030204" pitchFamily="34" charset="0"/>
              <a:ea typeface="Calibri" panose="020F0502020204030204" pitchFamily="34" charset="0"/>
              <a:cs typeface="Times New Roman" panose="02020603050405020304" pitchFamily="18" charset="0"/>
            </a:endParaRPr>
          </a:p>
          <a:p>
            <a:pPr marL="457200" marR="0" lvl="0" indent="-457200" algn="just">
              <a:lnSpc>
                <a:spcPct val="115000"/>
              </a:lnSpc>
              <a:spcBef>
                <a:spcPts val="0"/>
              </a:spcBef>
              <a:spcAft>
                <a:spcPts val="0"/>
              </a:spcAft>
              <a:buFont typeface="+mj-lt"/>
              <a:buAutoNum type="arabicPeriod"/>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Holistic Rubric: </a:t>
            </a:r>
          </a:p>
          <a:p>
            <a:pPr lvl="1" algn="just">
              <a:lnSpc>
                <a:spcPct val="115000"/>
              </a:lnSpc>
              <a:spcBef>
                <a:spcPts val="0"/>
              </a:spcBef>
              <a:buFont typeface="Wingdings" panose="05000000000000000000" pitchFamily="2" charset="2"/>
              <a:buChar char="§"/>
            </a:pPr>
            <a:r>
              <a:rPr lang="en-US" sz="2200" dirty="0">
                <a:latin typeface="Bookman Old Style" panose="02050604050505020204" pitchFamily="18" charset="0"/>
                <a:ea typeface="Calibri" panose="020F0502020204030204" pitchFamily="34" charset="0"/>
                <a:cs typeface="Times New Roman" panose="02020603050405020304" pitchFamily="18" charset="0"/>
              </a:rPr>
              <a:t>P</a:t>
            </a: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rovides a single score to summarize a student’s performance on a given task without descriptors.</a:t>
            </a:r>
          </a:p>
          <a:p>
            <a:pPr lvl="1" algn="just">
              <a:lnSpc>
                <a:spcPct val="115000"/>
              </a:lnSpc>
              <a:spcBef>
                <a:spcPts val="0"/>
              </a:spcBef>
              <a:buFont typeface="Wingdings" panose="05000000000000000000" pitchFamily="2" charset="2"/>
              <a:buChar char="§"/>
            </a:pPr>
            <a:r>
              <a:rPr lang="en-US" sz="2200" dirty="0">
                <a:latin typeface="Bookman Old Style" panose="02050604050505020204" pitchFamily="18" charset="0"/>
                <a:ea typeface="Calibri" panose="020F0502020204030204" pitchFamily="34" charset="0"/>
                <a:cs typeface="Times New Roman" panose="02020603050405020304" pitchFamily="18" charset="0"/>
              </a:rPr>
              <a:t>Used when all of the criteria are to be evaluated together (holistically)</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6" name="Picture 5">
            <a:extLst>
              <a:ext uri="{FF2B5EF4-FFF2-40B4-BE49-F238E27FC236}">
                <a16:creationId xmlns:a16="http://schemas.microsoft.com/office/drawing/2014/main" id="{96F837BB-ADC0-F547-AFB6-D06E2B889D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419980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83381-353C-4250-9874-02CDE531EB63}"/>
              </a:ext>
            </a:extLst>
          </p:cNvPr>
          <p:cNvSpPr>
            <a:spLocks noGrp="1"/>
          </p:cNvSpPr>
          <p:nvPr>
            <p:ph type="title"/>
          </p:nvPr>
        </p:nvSpPr>
        <p:spPr>
          <a:xfrm>
            <a:off x="1451579" y="275423"/>
            <a:ext cx="9603275" cy="1578332"/>
          </a:xfrm>
        </p:spPr>
        <p:txBody>
          <a:bodyPr>
            <a:normAutofit fontScale="90000"/>
          </a:bodyPr>
          <a:lstStyle/>
          <a:p>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Example 1:  Analytic Rubric for</a:t>
            </a:r>
            <a:b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                     scoring SEMINAR paper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3600" dirty="0">
                <a:effectLst/>
                <a:latin typeface="Calibri" panose="020F0502020204030204" pitchFamily="34" charset="0"/>
                <a:ea typeface="Calibri" panose="020F0502020204030204" pitchFamily="34" charset="0"/>
                <a:cs typeface="Times New Roman" panose="02020603050405020304" pitchFamily="18" charset="0"/>
              </a:rPr>
              <a:t>(APPENDIX 1)</a:t>
            </a:r>
            <a:endParaRPr lang="en-US" sz="3600" dirty="0"/>
          </a:p>
        </p:txBody>
      </p:sp>
      <p:graphicFrame>
        <p:nvGraphicFramePr>
          <p:cNvPr id="5" name="Table 5">
            <a:extLst>
              <a:ext uri="{FF2B5EF4-FFF2-40B4-BE49-F238E27FC236}">
                <a16:creationId xmlns:a16="http://schemas.microsoft.com/office/drawing/2014/main" id="{ECF520A1-BC0F-41D6-BCF1-E8AB66347D02}"/>
              </a:ext>
            </a:extLst>
          </p:cNvPr>
          <p:cNvGraphicFramePr>
            <a:graphicFrameLocks noGrp="1"/>
          </p:cNvGraphicFramePr>
          <p:nvPr>
            <p:ph idx="1"/>
            <p:extLst>
              <p:ext uri="{D42A27DB-BD31-4B8C-83A1-F6EECF244321}">
                <p14:modId xmlns:p14="http://schemas.microsoft.com/office/powerpoint/2010/main" val="2194058228"/>
              </p:ext>
            </p:extLst>
          </p:nvPr>
        </p:nvGraphicFramePr>
        <p:xfrm>
          <a:off x="1433287" y="2016125"/>
          <a:ext cx="9604373" cy="8234680"/>
        </p:xfrm>
        <a:graphic>
          <a:graphicData uri="http://schemas.openxmlformats.org/drawingml/2006/table">
            <a:tbl>
              <a:tblPr firstRow="1" bandRow="1">
                <a:tableStyleId>{5C22544A-7EE6-4342-B048-85BDC9FD1C3A}</a:tableStyleId>
              </a:tblPr>
              <a:tblGrid>
                <a:gridCol w="1355797">
                  <a:extLst>
                    <a:ext uri="{9D8B030D-6E8A-4147-A177-3AD203B41FA5}">
                      <a16:colId xmlns:a16="http://schemas.microsoft.com/office/drawing/2014/main" val="1437429935"/>
                    </a:ext>
                  </a:extLst>
                </a:gridCol>
                <a:gridCol w="972014">
                  <a:extLst>
                    <a:ext uri="{9D8B030D-6E8A-4147-A177-3AD203B41FA5}">
                      <a16:colId xmlns:a16="http://schemas.microsoft.com/office/drawing/2014/main" val="3690845375"/>
                    </a:ext>
                  </a:extLst>
                </a:gridCol>
                <a:gridCol w="1443209">
                  <a:extLst>
                    <a:ext uri="{9D8B030D-6E8A-4147-A177-3AD203B41FA5}">
                      <a16:colId xmlns:a16="http://schemas.microsoft.com/office/drawing/2014/main" val="360945597"/>
                    </a:ext>
                  </a:extLst>
                </a:gridCol>
                <a:gridCol w="1377109">
                  <a:extLst>
                    <a:ext uri="{9D8B030D-6E8A-4147-A177-3AD203B41FA5}">
                      <a16:colId xmlns:a16="http://schemas.microsoft.com/office/drawing/2014/main" val="2545311121"/>
                    </a:ext>
                  </a:extLst>
                </a:gridCol>
                <a:gridCol w="1410159">
                  <a:extLst>
                    <a:ext uri="{9D8B030D-6E8A-4147-A177-3AD203B41FA5}">
                      <a16:colId xmlns:a16="http://schemas.microsoft.com/office/drawing/2014/main" val="1428566687"/>
                    </a:ext>
                  </a:extLst>
                </a:gridCol>
                <a:gridCol w="1696597">
                  <a:extLst>
                    <a:ext uri="{9D8B030D-6E8A-4147-A177-3AD203B41FA5}">
                      <a16:colId xmlns:a16="http://schemas.microsoft.com/office/drawing/2014/main" val="285132832"/>
                    </a:ext>
                  </a:extLst>
                </a:gridCol>
                <a:gridCol w="1349488">
                  <a:extLst>
                    <a:ext uri="{9D8B030D-6E8A-4147-A177-3AD203B41FA5}">
                      <a16:colId xmlns:a16="http://schemas.microsoft.com/office/drawing/2014/main" val="115117582"/>
                    </a:ext>
                  </a:extLst>
                </a:gridCol>
              </a:tblGrid>
              <a:tr h="370840">
                <a:tc>
                  <a:txBody>
                    <a:bodyPr/>
                    <a:lstStyle/>
                    <a:p>
                      <a:r>
                        <a:rPr lang="en-US" dirty="0"/>
                        <a:t>Criteria</a:t>
                      </a:r>
                    </a:p>
                  </a:txBody>
                  <a:tcPr/>
                </a:tc>
                <a:tc>
                  <a:txBody>
                    <a:bodyPr/>
                    <a:lstStyle/>
                    <a:p>
                      <a:r>
                        <a:rPr lang="en-US" dirty="0"/>
                        <a:t>Weight</a:t>
                      </a:r>
                    </a:p>
                    <a:p>
                      <a:r>
                        <a:rPr lang="en-US" dirty="0"/>
                        <a:t>(100%)</a:t>
                      </a:r>
                    </a:p>
                  </a:txBody>
                  <a:tcPr/>
                </a:tc>
                <a:tc>
                  <a:txBody>
                    <a:bodyPr/>
                    <a:lstStyle/>
                    <a:p>
                      <a:r>
                        <a:rPr lang="en-US" dirty="0"/>
                        <a:t>Exceptional (4points)</a:t>
                      </a:r>
                    </a:p>
                  </a:txBody>
                  <a:tcPr/>
                </a:tc>
                <a:tc>
                  <a:txBody>
                    <a:bodyPr/>
                    <a:lstStyle/>
                    <a:p>
                      <a:r>
                        <a:rPr lang="en-US" dirty="0" err="1"/>
                        <a:t>Exceellent</a:t>
                      </a:r>
                      <a:r>
                        <a:rPr lang="en-US" dirty="0"/>
                        <a:t> (3points)</a:t>
                      </a:r>
                    </a:p>
                  </a:txBody>
                  <a:tcPr/>
                </a:tc>
                <a:tc>
                  <a:txBody>
                    <a:bodyPr/>
                    <a:lstStyle/>
                    <a:p>
                      <a:r>
                        <a:rPr lang="en-US" dirty="0"/>
                        <a:t>Acceptable (2points)</a:t>
                      </a:r>
                    </a:p>
                  </a:txBody>
                  <a:tcPr/>
                </a:tc>
                <a:tc>
                  <a:txBody>
                    <a:bodyPr/>
                    <a:lstStyle/>
                    <a:p>
                      <a:r>
                        <a:rPr lang="en-US" dirty="0"/>
                        <a:t>Unacceptable (1point)</a:t>
                      </a:r>
                    </a:p>
                  </a:txBody>
                  <a:tcPr/>
                </a:tc>
                <a:tc>
                  <a:txBody>
                    <a:bodyPr/>
                    <a:lstStyle/>
                    <a:p>
                      <a:r>
                        <a:rPr lang="en-US" dirty="0"/>
                        <a:t>Comment</a:t>
                      </a:r>
                    </a:p>
                  </a:txBody>
                  <a:tcPr/>
                </a:tc>
                <a:extLst>
                  <a:ext uri="{0D108BD9-81ED-4DB2-BD59-A6C34878D82A}">
                    <a16:rowId xmlns:a16="http://schemas.microsoft.com/office/drawing/2014/main" val="3558843338"/>
                  </a:ext>
                </a:extLst>
              </a:tr>
              <a:tr h="370840">
                <a:tc>
                  <a:txBody>
                    <a:bodyPr/>
                    <a:lstStyle/>
                    <a:p>
                      <a:r>
                        <a:rPr lang="en-US" dirty="0"/>
                        <a:t>Organization</a:t>
                      </a:r>
                    </a:p>
                  </a:txBody>
                  <a:tcPr/>
                </a:tc>
                <a:tc>
                  <a:txBody>
                    <a:bodyPr/>
                    <a:lstStyle/>
                    <a:p>
                      <a:r>
                        <a:rPr lang="en-US" dirty="0"/>
                        <a:t>x2</a:t>
                      </a:r>
                    </a:p>
                  </a:txBody>
                  <a:tcPr/>
                </a:tc>
                <a:tc>
                  <a:txBody>
                    <a:bodyPr/>
                    <a:lstStyle/>
                    <a:p>
                      <a:r>
                        <a:rPr lang="en-US" sz="1800" kern="1200" dirty="0">
                          <a:solidFill>
                            <a:schemeClr val="dk1"/>
                          </a:solidFill>
                          <a:effectLst/>
                          <a:latin typeface="+mn-lt"/>
                          <a:ea typeface="+mn-ea"/>
                          <a:cs typeface="+mn-cs"/>
                        </a:rPr>
                        <a:t>Information in logical, interesting sequence which reader can follow.</a:t>
                      </a:r>
                      <a:endParaRPr lang="en-US" dirty="0"/>
                    </a:p>
                  </a:txBody>
                  <a:tcPr/>
                </a:tc>
                <a:tc>
                  <a:txBody>
                    <a:bodyPr/>
                    <a:lstStyle/>
                    <a:p>
                      <a:r>
                        <a:rPr lang="en-US" sz="1800" kern="1200" dirty="0">
                          <a:solidFill>
                            <a:schemeClr val="dk1"/>
                          </a:solidFill>
                          <a:effectLst/>
                          <a:latin typeface="+mn-lt"/>
                          <a:ea typeface="+mn-ea"/>
                          <a:cs typeface="+mn-cs"/>
                        </a:rPr>
                        <a:t>Student presents information in logical sequence which reader can follow.</a:t>
                      </a:r>
                      <a:endParaRPr lang="en-US" dirty="0"/>
                    </a:p>
                  </a:txBody>
                  <a:tcPr/>
                </a:tc>
                <a:tc>
                  <a:txBody>
                    <a:bodyPr/>
                    <a:lstStyle/>
                    <a:p>
                      <a:r>
                        <a:rPr lang="en-US" sz="1800" kern="1200" dirty="0">
                          <a:solidFill>
                            <a:schemeClr val="dk1"/>
                          </a:solidFill>
                          <a:effectLst/>
                          <a:latin typeface="+mn-lt"/>
                          <a:ea typeface="+mn-ea"/>
                          <a:cs typeface="+mn-cs"/>
                        </a:rPr>
                        <a:t>Reader has difficulty following work because student jumps around.</a:t>
                      </a:r>
                      <a:endParaRPr lang="en-US" dirty="0"/>
                    </a:p>
                  </a:txBody>
                  <a:tcPr/>
                </a:tc>
                <a:tc>
                  <a:txBody>
                    <a:bodyPr/>
                    <a:lstStyle/>
                    <a:p>
                      <a:r>
                        <a:rPr lang="en-US" sz="1800" kern="1200" dirty="0">
                          <a:solidFill>
                            <a:schemeClr val="dk1"/>
                          </a:solidFill>
                          <a:effectLst/>
                          <a:latin typeface="+mn-lt"/>
                          <a:ea typeface="+mn-ea"/>
                          <a:cs typeface="+mn-cs"/>
                        </a:rPr>
                        <a:t>Sequence of information is difficult to follow.</a:t>
                      </a:r>
                      <a:endParaRPr lang="en-US" dirty="0"/>
                    </a:p>
                  </a:txBody>
                  <a:tcPr/>
                </a:tc>
                <a:tc>
                  <a:txBody>
                    <a:bodyPr/>
                    <a:lstStyle/>
                    <a:p>
                      <a:endParaRPr lang="en-US" dirty="0"/>
                    </a:p>
                  </a:txBody>
                  <a:tcPr/>
                </a:tc>
                <a:extLst>
                  <a:ext uri="{0D108BD9-81ED-4DB2-BD59-A6C34878D82A}">
                    <a16:rowId xmlns:a16="http://schemas.microsoft.com/office/drawing/2014/main" val="1071142153"/>
                  </a:ext>
                </a:extLst>
              </a:tr>
              <a:tr h="370840">
                <a:tc>
                  <a:txBody>
                    <a:bodyPr/>
                    <a:lstStyle/>
                    <a:p>
                      <a:r>
                        <a:rPr lang="en-US" dirty="0"/>
                        <a:t>Content </a:t>
                      </a:r>
                    </a:p>
                  </a:txBody>
                  <a:tcPr/>
                </a:tc>
                <a:tc>
                  <a:txBody>
                    <a:bodyPr/>
                    <a:lstStyle/>
                    <a:p>
                      <a:r>
                        <a:rPr lang="en-US" dirty="0"/>
                        <a:t>x2</a:t>
                      </a:r>
                    </a:p>
                  </a:txBody>
                  <a:tcPr/>
                </a:tc>
                <a:tc>
                  <a:txBody>
                    <a:bodyPr/>
                    <a:lstStyle/>
                    <a:p>
                      <a:r>
                        <a:rPr lang="en-US" sz="1800" kern="1200" dirty="0">
                          <a:solidFill>
                            <a:schemeClr val="dk1"/>
                          </a:solidFill>
                          <a:effectLst/>
                          <a:latin typeface="+mn-lt"/>
                          <a:ea typeface="+mn-ea"/>
                          <a:cs typeface="+mn-cs"/>
                        </a:rPr>
                        <a:t>Students demonstrates full knowledge (more than required)</a:t>
                      </a:r>
                      <a:endParaRPr lang="en-US" dirty="0"/>
                    </a:p>
                  </a:txBody>
                  <a:tcPr/>
                </a:tc>
                <a:tc>
                  <a:txBody>
                    <a:bodyPr/>
                    <a:lstStyle/>
                    <a:p>
                      <a:r>
                        <a:rPr lang="en-US" sz="1800" kern="1200" dirty="0">
                          <a:solidFill>
                            <a:schemeClr val="dk1"/>
                          </a:solidFill>
                          <a:effectLst/>
                          <a:latin typeface="+mn-lt"/>
                          <a:ea typeface="+mn-ea"/>
                          <a:cs typeface="+mn-cs"/>
                        </a:rPr>
                        <a:t>Student is at ease with content but fails to elaborate</a:t>
                      </a:r>
                      <a:endParaRPr lang="en-US" dirty="0"/>
                    </a:p>
                  </a:txBody>
                  <a:tcPr/>
                </a:tc>
                <a:tc>
                  <a:txBody>
                    <a:bodyPr/>
                    <a:lstStyle/>
                    <a:p>
                      <a:r>
                        <a:rPr lang="en-US" sz="1800" kern="1200" dirty="0">
                          <a:solidFill>
                            <a:schemeClr val="dk1"/>
                          </a:solidFill>
                          <a:effectLst/>
                          <a:latin typeface="+mn-lt"/>
                          <a:ea typeface="+mn-ea"/>
                          <a:cs typeface="+mn-cs"/>
                        </a:rPr>
                        <a:t>Student is uncomfortable with content and can demonstrate basic concepts</a:t>
                      </a:r>
                      <a:endParaRPr lang="en-US" dirty="0"/>
                    </a:p>
                  </a:txBody>
                  <a:tcPr/>
                </a:tc>
                <a:tc>
                  <a:txBody>
                    <a:bodyPr/>
                    <a:lstStyle/>
                    <a:p>
                      <a:r>
                        <a:rPr lang="en-US" sz="1800" kern="1200" dirty="0">
                          <a:solidFill>
                            <a:schemeClr val="dk1"/>
                          </a:solidFill>
                          <a:effectLst/>
                          <a:latin typeface="+mn-lt"/>
                          <a:ea typeface="+mn-ea"/>
                          <a:cs typeface="+mn-cs"/>
                        </a:rPr>
                        <a:t>Student does not have grasp of information. Student cannot answer questions about subject</a:t>
                      </a:r>
                      <a:endParaRPr lang="en-US" dirty="0"/>
                    </a:p>
                  </a:txBody>
                  <a:tcPr/>
                </a:tc>
                <a:tc>
                  <a:txBody>
                    <a:bodyPr/>
                    <a:lstStyle/>
                    <a:p>
                      <a:endParaRPr lang="en-US" dirty="0"/>
                    </a:p>
                  </a:txBody>
                  <a:tcPr/>
                </a:tc>
                <a:extLst>
                  <a:ext uri="{0D108BD9-81ED-4DB2-BD59-A6C34878D82A}">
                    <a16:rowId xmlns:a16="http://schemas.microsoft.com/office/drawing/2014/main" val="812575460"/>
                  </a:ext>
                </a:extLst>
              </a:tr>
              <a:tr h="370840">
                <a:tc>
                  <a:txBody>
                    <a:bodyPr/>
                    <a:lstStyle/>
                    <a:p>
                      <a:r>
                        <a:rPr lang="en-US" dirty="0"/>
                        <a:t>Vocabulary</a:t>
                      </a:r>
                    </a:p>
                  </a:txBody>
                  <a:tcPr/>
                </a:tc>
                <a:tc>
                  <a:txBody>
                    <a:bodyPr/>
                    <a:lstStyle/>
                    <a:p>
                      <a:r>
                        <a:rPr lang="en-US" dirty="0"/>
                        <a:t>x1</a:t>
                      </a:r>
                    </a:p>
                  </a:txBody>
                  <a:tcPr/>
                </a:tc>
                <a:tc>
                  <a:txBody>
                    <a:bodyPr/>
                    <a:lstStyle/>
                    <a:p>
                      <a:r>
                        <a:rPr lang="en-US" sz="1800" kern="1200" dirty="0">
                          <a:solidFill>
                            <a:schemeClr val="dk1"/>
                          </a:solidFill>
                          <a:effectLst/>
                          <a:latin typeface="+mn-lt"/>
                          <a:ea typeface="+mn-ea"/>
                          <a:cs typeface="+mn-cs"/>
                        </a:rPr>
                        <a:t>Few errors; precise and appropriate.</a:t>
                      </a:r>
                      <a:endParaRPr lang="en-US" dirty="0"/>
                    </a:p>
                  </a:txBody>
                  <a:tcPr/>
                </a:tc>
                <a:tc>
                  <a:txBody>
                    <a:bodyPr/>
                    <a:lstStyle/>
                    <a:p>
                      <a:r>
                        <a:rPr lang="en-US" sz="1800" kern="1200" dirty="0">
                          <a:solidFill>
                            <a:schemeClr val="dk1"/>
                          </a:solidFill>
                          <a:effectLst/>
                          <a:latin typeface="+mn-lt"/>
                          <a:ea typeface="+mn-ea"/>
                          <a:cs typeface="+mn-cs"/>
                        </a:rPr>
                        <a:t>Fairly broad vocabulary; some errors.</a:t>
                      </a:r>
                      <a:endParaRPr lang="en-US" dirty="0"/>
                    </a:p>
                  </a:txBody>
                  <a:tcPr/>
                </a:tc>
                <a:tc>
                  <a:txBody>
                    <a:bodyPr/>
                    <a:lstStyle/>
                    <a:p>
                      <a:r>
                        <a:rPr lang="en-US" sz="1800" kern="1200" dirty="0">
                          <a:solidFill>
                            <a:schemeClr val="dk1"/>
                          </a:solidFill>
                          <a:effectLst/>
                          <a:latin typeface="+mn-lt"/>
                          <a:ea typeface="+mn-ea"/>
                          <a:cs typeface="+mn-cs"/>
                        </a:rPr>
                        <a:t>Adequate but repetitive; invented words.</a:t>
                      </a:r>
                      <a:endParaRPr lang="en-US" dirty="0"/>
                    </a:p>
                  </a:txBody>
                  <a:tcPr/>
                </a:tc>
                <a:tc>
                  <a:txBody>
                    <a:bodyPr/>
                    <a:lstStyle/>
                    <a:p>
                      <a:r>
                        <a:rPr lang="en-US" sz="1800" kern="1200" dirty="0">
                          <a:solidFill>
                            <a:schemeClr val="dk1"/>
                          </a:solidFill>
                          <a:effectLst/>
                          <a:latin typeface="+mn-lt"/>
                          <a:ea typeface="+mn-ea"/>
                          <a:cs typeface="+mn-cs"/>
                        </a:rPr>
                        <a:t>Words don’t fit the context; hard to understand.</a:t>
                      </a:r>
                      <a:endParaRPr lang="en-US" dirty="0"/>
                    </a:p>
                  </a:txBody>
                  <a:tcPr/>
                </a:tc>
                <a:tc>
                  <a:txBody>
                    <a:bodyPr/>
                    <a:lstStyle/>
                    <a:p>
                      <a:endParaRPr lang="en-US" dirty="0"/>
                    </a:p>
                  </a:txBody>
                  <a:tcPr/>
                </a:tc>
                <a:extLst>
                  <a:ext uri="{0D108BD9-81ED-4DB2-BD59-A6C34878D82A}">
                    <a16:rowId xmlns:a16="http://schemas.microsoft.com/office/drawing/2014/main" val="4185147203"/>
                  </a:ext>
                </a:extLst>
              </a:tr>
              <a:tr h="370840">
                <a:tc>
                  <a:txBody>
                    <a:bodyPr/>
                    <a:lstStyle/>
                    <a:p>
                      <a:r>
                        <a:rPr lang="en-US" dirty="0"/>
                        <a:t>Neatness</a:t>
                      </a:r>
                    </a:p>
                  </a:txBody>
                  <a:tcPr/>
                </a:tc>
                <a:tc>
                  <a:txBody>
                    <a:bodyPr/>
                    <a:lstStyle/>
                    <a:p>
                      <a:r>
                        <a:rPr lang="en-US" dirty="0"/>
                        <a:t>x1</a:t>
                      </a:r>
                    </a:p>
                  </a:txBody>
                  <a:tcPr/>
                </a:tc>
                <a:tc>
                  <a:txBody>
                    <a:bodyPr/>
                    <a:lstStyle/>
                    <a:p>
                      <a:r>
                        <a:rPr lang="en-US" sz="1800" kern="1200" dirty="0">
                          <a:solidFill>
                            <a:schemeClr val="dk1"/>
                          </a:solidFill>
                          <a:effectLst/>
                          <a:latin typeface="+mn-lt"/>
                          <a:ea typeface="+mn-ea"/>
                          <a:cs typeface="+mn-cs"/>
                        </a:rPr>
                        <a:t>Work is neatly done.</a:t>
                      </a:r>
                      <a:endParaRPr lang="en-US" dirty="0"/>
                    </a:p>
                  </a:txBody>
                  <a:tcPr/>
                </a:tc>
                <a:tc>
                  <a:txBody>
                    <a:bodyPr/>
                    <a:lstStyle/>
                    <a:p>
                      <a:r>
                        <a:rPr lang="en-US" sz="1800" kern="1200" dirty="0">
                          <a:solidFill>
                            <a:schemeClr val="dk1"/>
                          </a:solidFill>
                          <a:effectLst/>
                          <a:latin typeface="+mn-lt"/>
                          <a:ea typeface="+mn-ea"/>
                          <a:cs typeface="+mn-cs"/>
                        </a:rPr>
                        <a:t>Work has one or two areas that are sloppy.</a:t>
                      </a:r>
                      <a:endParaRPr lang="en-US" dirty="0"/>
                    </a:p>
                  </a:txBody>
                  <a:tcPr/>
                </a:tc>
                <a:tc>
                  <a:txBody>
                    <a:bodyPr/>
                    <a:lstStyle/>
                    <a:p>
                      <a:r>
                        <a:rPr lang="en-US" sz="1800" kern="1200" dirty="0">
                          <a:solidFill>
                            <a:schemeClr val="dk1"/>
                          </a:solidFill>
                          <a:effectLst/>
                          <a:latin typeface="+mn-lt"/>
                          <a:ea typeface="+mn-ea"/>
                          <a:cs typeface="+mn-cs"/>
                        </a:rPr>
                        <a:t>Work has three or four areas that are sloppy.</a:t>
                      </a:r>
                      <a:endParaRPr lang="en-US" dirty="0"/>
                    </a:p>
                  </a:txBody>
                  <a:tcPr/>
                </a:tc>
                <a:tc>
                  <a:txBody>
                    <a:bodyPr/>
                    <a:lstStyle/>
                    <a:p>
                      <a:r>
                        <a:rPr lang="en-US" sz="1800" kern="1200" dirty="0">
                          <a:solidFill>
                            <a:schemeClr val="dk1"/>
                          </a:solidFill>
                          <a:effectLst/>
                          <a:latin typeface="+mn-lt"/>
                          <a:ea typeface="+mn-ea"/>
                          <a:cs typeface="+mn-cs"/>
                        </a:rPr>
                        <a:t>Work is illegible.</a:t>
                      </a:r>
                      <a:endParaRPr lang="en-US" dirty="0"/>
                    </a:p>
                  </a:txBody>
                  <a:tcPr/>
                </a:tc>
                <a:tc>
                  <a:txBody>
                    <a:bodyPr/>
                    <a:lstStyle/>
                    <a:p>
                      <a:endParaRPr lang="en-US" dirty="0"/>
                    </a:p>
                  </a:txBody>
                  <a:tcPr/>
                </a:tc>
                <a:extLst>
                  <a:ext uri="{0D108BD9-81ED-4DB2-BD59-A6C34878D82A}">
                    <a16:rowId xmlns:a16="http://schemas.microsoft.com/office/drawing/2014/main" val="2874462678"/>
                  </a:ext>
                </a:extLst>
              </a:tr>
              <a:tr h="370840">
                <a:tc>
                  <a:txBody>
                    <a:bodyPr/>
                    <a:lstStyle/>
                    <a:p>
                      <a:r>
                        <a:rPr lang="en-US" dirty="0"/>
                        <a:t>Total score</a:t>
                      </a:r>
                    </a:p>
                  </a:txBody>
                  <a:tcPr/>
                </a:tc>
                <a:tc>
                  <a:txBody>
                    <a:bodyPr/>
                    <a:lstStyle/>
                    <a:p>
                      <a:r>
                        <a:rPr lang="en-US" dirty="0"/>
                        <a:t>100%</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6127703"/>
                  </a:ext>
                </a:extLst>
              </a:tr>
            </a:tbl>
          </a:graphicData>
        </a:graphic>
      </p:graphicFrame>
      <p:pic>
        <p:nvPicPr>
          <p:cNvPr id="4" name="Picture 3">
            <a:extLst>
              <a:ext uri="{FF2B5EF4-FFF2-40B4-BE49-F238E27FC236}">
                <a16:creationId xmlns:a16="http://schemas.microsoft.com/office/drawing/2014/main" id="{1F5763D7-EA8C-4F7E-8872-0258E58C0B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2113513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D464D-854B-42A0-B53E-64292E427B5F}"/>
              </a:ext>
            </a:extLst>
          </p:cNvPr>
          <p:cNvSpPr>
            <a:spLocks noGrp="1"/>
          </p:cNvSpPr>
          <p:nvPr>
            <p:ph type="title"/>
          </p:nvPr>
        </p:nvSpPr>
        <p:spPr/>
        <p:txBody>
          <a:bodyPr>
            <a:normAutofit fontScale="90000"/>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Example 1:	Holistic Rubric on </a:t>
            </a:r>
            <a:r>
              <a:rPr lang="en-US" b="1" dirty="0" err="1">
                <a:effectLst/>
                <a:latin typeface="Bookman Old Style" panose="02050604050505020204" pitchFamily="18" charset="0"/>
                <a:ea typeface="Calibri" panose="020F0502020204030204" pitchFamily="34" charset="0"/>
                <a:cs typeface="Times New Roman" panose="02020603050405020304" pitchFamily="18" charset="0"/>
              </a:rPr>
              <a:t>igbo</a:t>
            </a:r>
            <a:br>
              <a:rPr lang="en-US" b="1" dirty="0">
                <a:effectLst/>
                <a:latin typeface="Bookman Old Style" panose="02050604050505020204" pitchFamily="18" charset="0"/>
                <a:ea typeface="Calibri" panose="020F0502020204030204" pitchFamily="34" charset="0"/>
                <a:cs typeface="Times New Roman" panose="02020603050405020304" pitchFamily="18" charset="0"/>
              </a:rPr>
            </a:br>
            <a:r>
              <a:rPr lang="en-US" b="1" dirty="0">
                <a:effectLst/>
                <a:latin typeface="Bookman Old Style" panose="02050604050505020204" pitchFamily="18" charset="0"/>
                <a:ea typeface="Calibri" panose="020F0502020204030204" pitchFamily="34" charset="0"/>
                <a:cs typeface="Times New Roman" panose="02020603050405020304" pitchFamily="18" charset="0"/>
              </a:rPr>
              <a:t>                      Accent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graphicFrame>
        <p:nvGraphicFramePr>
          <p:cNvPr id="5" name="Table 5">
            <a:extLst>
              <a:ext uri="{FF2B5EF4-FFF2-40B4-BE49-F238E27FC236}">
                <a16:creationId xmlns:a16="http://schemas.microsoft.com/office/drawing/2014/main" id="{D78F08D1-5CAA-4631-B128-90A1360AE4E7}"/>
              </a:ext>
            </a:extLst>
          </p:cNvPr>
          <p:cNvGraphicFramePr>
            <a:graphicFrameLocks noGrp="1"/>
          </p:cNvGraphicFramePr>
          <p:nvPr>
            <p:ph idx="1"/>
            <p:extLst>
              <p:ext uri="{D42A27DB-BD31-4B8C-83A1-F6EECF244321}">
                <p14:modId xmlns:p14="http://schemas.microsoft.com/office/powerpoint/2010/main" val="2334566769"/>
              </p:ext>
            </p:extLst>
          </p:nvPr>
        </p:nvGraphicFramePr>
        <p:xfrm>
          <a:off x="1451579" y="1853755"/>
          <a:ext cx="9603275" cy="4199730"/>
        </p:xfrm>
        <a:graphic>
          <a:graphicData uri="http://schemas.openxmlformats.org/drawingml/2006/table">
            <a:tbl>
              <a:tblPr firstRow="1" bandRow="1">
                <a:tableStyleId>{5C22544A-7EE6-4342-B048-85BDC9FD1C3A}</a:tableStyleId>
              </a:tblPr>
              <a:tblGrid>
                <a:gridCol w="991423">
                  <a:extLst>
                    <a:ext uri="{9D8B030D-6E8A-4147-A177-3AD203B41FA5}">
                      <a16:colId xmlns:a16="http://schemas.microsoft.com/office/drawing/2014/main" val="4203109782"/>
                    </a:ext>
                  </a:extLst>
                </a:gridCol>
                <a:gridCol w="8611852">
                  <a:extLst>
                    <a:ext uri="{9D8B030D-6E8A-4147-A177-3AD203B41FA5}">
                      <a16:colId xmlns:a16="http://schemas.microsoft.com/office/drawing/2014/main" val="692512875"/>
                    </a:ext>
                  </a:extLst>
                </a:gridCol>
              </a:tblGrid>
              <a:tr h="748652">
                <a:tc>
                  <a:txBody>
                    <a:bodyPr/>
                    <a:lstStyle/>
                    <a:p>
                      <a:r>
                        <a:rPr lang="en-US" sz="2000" dirty="0"/>
                        <a:t>Point level</a:t>
                      </a:r>
                    </a:p>
                  </a:txBody>
                  <a:tcPr/>
                </a:tc>
                <a:tc>
                  <a:txBody>
                    <a:bodyPr/>
                    <a:lstStyle/>
                    <a:p>
                      <a:r>
                        <a:rPr lang="en-US" sz="2000" dirty="0"/>
                        <a:t>Criteria Description</a:t>
                      </a:r>
                    </a:p>
                    <a:p>
                      <a:endParaRPr lang="en-US" sz="2000" dirty="0"/>
                    </a:p>
                  </a:txBody>
                  <a:tcPr/>
                </a:tc>
                <a:extLst>
                  <a:ext uri="{0D108BD9-81ED-4DB2-BD59-A6C34878D82A}">
                    <a16:rowId xmlns:a16="http://schemas.microsoft.com/office/drawing/2014/main" val="1693481015"/>
                  </a:ext>
                </a:extLst>
              </a:tr>
              <a:tr h="748652">
                <a:tc>
                  <a:txBody>
                    <a:bodyPr/>
                    <a:lstStyle/>
                    <a:p>
                      <a:pPr algn="ctr"/>
                      <a:r>
                        <a:rPr lang="en-US" sz="2000" dirty="0"/>
                        <a:t>4</a:t>
                      </a:r>
                    </a:p>
                  </a:txBody>
                  <a:tcPr/>
                </a:tc>
                <a:tc>
                  <a:txBody>
                    <a:bodyPr/>
                    <a:lstStyle/>
                    <a:p>
                      <a:r>
                        <a:rPr lang="en-US" sz="2000" kern="1200" dirty="0">
                          <a:solidFill>
                            <a:schemeClr val="dk1"/>
                          </a:solidFill>
                          <a:effectLst/>
                          <a:latin typeface="+mn-lt"/>
                          <a:ea typeface="+mn-ea"/>
                          <a:cs typeface="+mn-cs"/>
                        </a:rPr>
                        <a:t>The student’s accent has no trace of first language influence. </a:t>
                      </a:r>
                    </a:p>
                    <a:p>
                      <a:r>
                        <a:rPr lang="en-US" sz="2000" kern="1200" dirty="0">
                          <a:solidFill>
                            <a:schemeClr val="dk1"/>
                          </a:solidFill>
                          <a:effectLst/>
                          <a:latin typeface="+mn-lt"/>
                          <a:ea typeface="+mn-ea"/>
                          <a:cs typeface="+mn-cs"/>
                        </a:rPr>
                        <a:t>Accent is standard English (United Kingdom)</a:t>
                      </a:r>
                      <a:endParaRPr lang="en-US" sz="2000" dirty="0"/>
                    </a:p>
                  </a:txBody>
                  <a:tcPr/>
                </a:tc>
                <a:extLst>
                  <a:ext uri="{0D108BD9-81ED-4DB2-BD59-A6C34878D82A}">
                    <a16:rowId xmlns:a16="http://schemas.microsoft.com/office/drawing/2014/main" val="4209444288"/>
                  </a:ext>
                </a:extLst>
              </a:tr>
              <a:tr h="748652">
                <a:tc>
                  <a:txBody>
                    <a:bodyPr/>
                    <a:lstStyle/>
                    <a:p>
                      <a:pPr algn="ctr"/>
                      <a:r>
                        <a:rPr lang="en-US" sz="2000" dirty="0"/>
                        <a:t>3</a:t>
                      </a:r>
                    </a:p>
                  </a:txBody>
                  <a:tcPr/>
                </a:tc>
                <a:tc>
                  <a:txBody>
                    <a:bodyPr/>
                    <a:lstStyle/>
                    <a:p>
                      <a:r>
                        <a:rPr lang="en-US" sz="2000" kern="1200" dirty="0">
                          <a:solidFill>
                            <a:schemeClr val="dk1"/>
                          </a:solidFill>
                          <a:effectLst/>
                          <a:latin typeface="+mn-lt"/>
                          <a:ea typeface="+mn-ea"/>
                          <a:cs typeface="+mn-cs"/>
                        </a:rPr>
                        <a:t>The student’s accent is very understandable by a native Briton although some intonation can be inconsistent and can be traced to LI intonation.</a:t>
                      </a:r>
                      <a:endParaRPr lang="en-US" sz="2000" dirty="0"/>
                    </a:p>
                  </a:txBody>
                  <a:tcPr/>
                </a:tc>
                <a:extLst>
                  <a:ext uri="{0D108BD9-81ED-4DB2-BD59-A6C34878D82A}">
                    <a16:rowId xmlns:a16="http://schemas.microsoft.com/office/drawing/2014/main" val="2534156678"/>
                  </a:ext>
                </a:extLst>
              </a:tr>
              <a:tr h="748652">
                <a:tc>
                  <a:txBody>
                    <a:bodyPr/>
                    <a:lstStyle/>
                    <a:p>
                      <a:pPr algn="ctr"/>
                      <a:r>
                        <a:rPr lang="en-US" sz="2000" dirty="0"/>
                        <a:t>2</a:t>
                      </a:r>
                    </a:p>
                  </a:txBody>
                  <a:tcPr/>
                </a:tc>
                <a:tc>
                  <a:txBody>
                    <a:bodyPr/>
                    <a:lstStyle/>
                    <a:p>
                      <a:r>
                        <a:rPr lang="en-US" sz="2000" kern="1200" dirty="0">
                          <a:solidFill>
                            <a:schemeClr val="dk1"/>
                          </a:solidFill>
                          <a:effectLst/>
                          <a:latin typeface="+mn-lt"/>
                          <a:ea typeface="+mn-ea"/>
                          <a:cs typeface="+mn-cs"/>
                        </a:rPr>
                        <a:t>The student’s accent is evidently very much affected by LI intonation. </a:t>
                      </a:r>
                    </a:p>
                    <a:p>
                      <a:r>
                        <a:rPr lang="en-US" sz="2000" kern="1200" dirty="0">
                          <a:solidFill>
                            <a:schemeClr val="dk1"/>
                          </a:solidFill>
                          <a:effectLst/>
                          <a:latin typeface="+mn-lt"/>
                          <a:ea typeface="+mn-ea"/>
                          <a:cs typeface="+mn-cs"/>
                        </a:rPr>
                        <a:t>However, it is understandable.</a:t>
                      </a:r>
                      <a:endParaRPr lang="en-US" sz="2000" dirty="0"/>
                    </a:p>
                  </a:txBody>
                  <a:tcPr/>
                </a:tc>
                <a:extLst>
                  <a:ext uri="{0D108BD9-81ED-4DB2-BD59-A6C34878D82A}">
                    <a16:rowId xmlns:a16="http://schemas.microsoft.com/office/drawing/2014/main" val="335564746"/>
                  </a:ext>
                </a:extLst>
              </a:tr>
              <a:tr h="748652">
                <a:tc>
                  <a:txBody>
                    <a:bodyPr/>
                    <a:lstStyle/>
                    <a:p>
                      <a:pPr algn="ctr"/>
                      <a:r>
                        <a:rPr lang="en-US" sz="2000" dirty="0"/>
                        <a:t>1</a:t>
                      </a:r>
                    </a:p>
                  </a:txBody>
                  <a:tcPr/>
                </a:tc>
                <a:tc>
                  <a:txBody>
                    <a:bodyPr/>
                    <a:lstStyle/>
                    <a:p>
                      <a:r>
                        <a:rPr lang="en-US" sz="2000" kern="1200" dirty="0">
                          <a:solidFill>
                            <a:schemeClr val="dk1"/>
                          </a:solidFill>
                          <a:effectLst/>
                          <a:latin typeface="+mn-lt"/>
                          <a:ea typeface="+mn-ea"/>
                          <a:cs typeface="+mn-cs"/>
                        </a:rPr>
                        <a:t>The student’s accent is very much affected by LI intonation and is difficult to understand.</a:t>
                      </a:r>
                      <a:endParaRPr lang="en-US" sz="2000" dirty="0"/>
                    </a:p>
                  </a:txBody>
                  <a:tcPr/>
                </a:tc>
                <a:extLst>
                  <a:ext uri="{0D108BD9-81ED-4DB2-BD59-A6C34878D82A}">
                    <a16:rowId xmlns:a16="http://schemas.microsoft.com/office/drawing/2014/main" val="3395669500"/>
                  </a:ext>
                </a:extLst>
              </a:tr>
              <a:tr h="456470">
                <a:tc>
                  <a:txBody>
                    <a:bodyPr/>
                    <a:lstStyle/>
                    <a:p>
                      <a:pPr algn="ctr"/>
                      <a:r>
                        <a:rPr lang="en-US" sz="2000" dirty="0"/>
                        <a:t>0</a:t>
                      </a:r>
                    </a:p>
                  </a:txBody>
                  <a:tcPr/>
                </a:tc>
                <a:tc>
                  <a:txBody>
                    <a:bodyPr/>
                    <a:lstStyle/>
                    <a:p>
                      <a:r>
                        <a:rPr lang="en-US" sz="2000" kern="1200" dirty="0">
                          <a:solidFill>
                            <a:schemeClr val="dk1"/>
                          </a:solidFill>
                          <a:effectLst/>
                          <a:latin typeface="+mn-lt"/>
                          <a:ea typeface="+mn-ea"/>
                          <a:cs typeface="+mn-cs"/>
                        </a:rPr>
                        <a:t>The student’s accent is purely LI and it is not understandable.</a:t>
                      </a:r>
                      <a:endParaRPr lang="en-US" sz="2000" dirty="0"/>
                    </a:p>
                  </a:txBody>
                  <a:tcPr/>
                </a:tc>
                <a:extLst>
                  <a:ext uri="{0D108BD9-81ED-4DB2-BD59-A6C34878D82A}">
                    <a16:rowId xmlns:a16="http://schemas.microsoft.com/office/drawing/2014/main" val="3595746668"/>
                  </a:ext>
                </a:extLst>
              </a:tr>
            </a:tbl>
          </a:graphicData>
        </a:graphic>
      </p:graphicFrame>
      <p:pic>
        <p:nvPicPr>
          <p:cNvPr id="4" name="Picture 3">
            <a:extLst>
              <a:ext uri="{FF2B5EF4-FFF2-40B4-BE49-F238E27FC236}">
                <a16:creationId xmlns:a16="http://schemas.microsoft.com/office/drawing/2014/main" id="{6D0F79D8-FCB2-47F8-995B-3B9A3D8214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994950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3FF50-1245-4FBF-94EE-60CA39637439}"/>
              </a:ext>
            </a:extLst>
          </p:cNvPr>
          <p:cNvSpPr>
            <a:spLocks noGrp="1"/>
          </p:cNvSpPr>
          <p:nvPr>
            <p:ph type="title"/>
          </p:nvPr>
        </p:nvSpPr>
        <p:spPr/>
        <p:txBody>
          <a:bodyPr>
            <a:norm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designing a Rubric consists of this box</a:t>
            </a:r>
            <a:endParaRPr lang="en-US" dirty="0"/>
          </a:p>
        </p:txBody>
      </p:sp>
      <p:graphicFrame>
        <p:nvGraphicFramePr>
          <p:cNvPr id="5" name="Table 5">
            <a:extLst>
              <a:ext uri="{FF2B5EF4-FFF2-40B4-BE49-F238E27FC236}">
                <a16:creationId xmlns:a16="http://schemas.microsoft.com/office/drawing/2014/main" id="{C1FD6696-E565-4863-AD3D-7AB56D0C674A}"/>
              </a:ext>
            </a:extLst>
          </p:cNvPr>
          <p:cNvGraphicFramePr>
            <a:graphicFrameLocks noGrp="1"/>
          </p:cNvGraphicFramePr>
          <p:nvPr>
            <p:ph idx="1"/>
            <p:extLst>
              <p:ext uri="{D42A27DB-BD31-4B8C-83A1-F6EECF244321}">
                <p14:modId xmlns:p14="http://schemas.microsoft.com/office/powerpoint/2010/main" val="1659177049"/>
              </p:ext>
            </p:extLst>
          </p:nvPr>
        </p:nvGraphicFramePr>
        <p:xfrm>
          <a:off x="1450975" y="2016124"/>
          <a:ext cx="9698094" cy="3947464"/>
        </p:xfrm>
        <a:graphic>
          <a:graphicData uri="http://schemas.openxmlformats.org/drawingml/2006/table">
            <a:tbl>
              <a:tblPr firstRow="1" bandRow="1">
                <a:tableStyleId>{5C22544A-7EE6-4342-B048-85BDC9FD1C3A}</a:tableStyleId>
              </a:tblPr>
              <a:tblGrid>
                <a:gridCol w="1385442">
                  <a:extLst>
                    <a:ext uri="{9D8B030D-6E8A-4147-A177-3AD203B41FA5}">
                      <a16:colId xmlns:a16="http://schemas.microsoft.com/office/drawing/2014/main" val="589784978"/>
                    </a:ext>
                  </a:extLst>
                </a:gridCol>
                <a:gridCol w="1385442">
                  <a:extLst>
                    <a:ext uri="{9D8B030D-6E8A-4147-A177-3AD203B41FA5}">
                      <a16:colId xmlns:a16="http://schemas.microsoft.com/office/drawing/2014/main" val="3304883640"/>
                    </a:ext>
                  </a:extLst>
                </a:gridCol>
                <a:gridCol w="1385442">
                  <a:extLst>
                    <a:ext uri="{9D8B030D-6E8A-4147-A177-3AD203B41FA5}">
                      <a16:colId xmlns:a16="http://schemas.microsoft.com/office/drawing/2014/main" val="3702667306"/>
                    </a:ext>
                  </a:extLst>
                </a:gridCol>
                <a:gridCol w="1385442">
                  <a:extLst>
                    <a:ext uri="{9D8B030D-6E8A-4147-A177-3AD203B41FA5}">
                      <a16:colId xmlns:a16="http://schemas.microsoft.com/office/drawing/2014/main" val="2391186906"/>
                    </a:ext>
                  </a:extLst>
                </a:gridCol>
                <a:gridCol w="1385442">
                  <a:extLst>
                    <a:ext uri="{9D8B030D-6E8A-4147-A177-3AD203B41FA5}">
                      <a16:colId xmlns:a16="http://schemas.microsoft.com/office/drawing/2014/main" val="2014855893"/>
                    </a:ext>
                  </a:extLst>
                </a:gridCol>
                <a:gridCol w="1155054">
                  <a:extLst>
                    <a:ext uri="{9D8B030D-6E8A-4147-A177-3AD203B41FA5}">
                      <a16:colId xmlns:a16="http://schemas.microsoft.com/office/drawing/2014/main" val="528468791"/>
                    </a:ext>
                  </a:extLst>
                </a:gridCol>
                <a:gridCol w="1615830">
                  <a:extLst>
                    <a:ext uri="{9D8B030D-6E8A-4147-A177-3AD203B41FA5}">
                      <a16:colId xmlns:a16="http://schemas.microsoft.com/office/drawing/2014/main" val="3265855259"/>
                    </a:ext>
                  </a:extLst>
                </a:gridCol>
              </a:tblGrid>
              <a:tr h="1861813">
                <a:tc>
                  <a:txBody>
                    <a:bodyPr/>
                    <a:lstStyle/>
                    <a:p>
                      <a:r>
                        <a:rPr lang="en-US" sz="2400" dirty="0"/>
                        <a:t>Criteria</a:t>
                      </a:r>
                    </a:p>
                  </a:txBody>
                  <a:tcPr/>
                </a:tc>
                <a:tc>
                  <a:txBody>
                    <a:bodyPr/>
                    <a:lstStyle/>
                    <a:p>
                      <a:r>
                        <a:rPr lang="en-US" sz="2400" dirty="0"/>
                        <a:t>Weight</a:t>
                      </a:r>
                    </a:p>
                  </a:txBody>
                  <a:tcPr/>
                </a:tc>
                <a:tc>
                  <a:txBody>
                    <a:bodyPr/>
                    <a:lstStyle/>
                    <a:p>
                      <a:r>
                        <a:rPr lang="en-US" sz="2400" dirty="0"/>
                        <a:t>4points </a:t>
                      </a:r>
                    </a:p>
                  </a:txBody>
                  <a:tcPr/>
                </a:tc>
                <a:tc>
                  <a:txBody>
                    <a:bodyPr/>
                    <a:lstStyle/>
                    <a:p>
                      <a:r>
                        <a:rPr lang="en-US" sz="2400" dirty="0"/>
                        <a:t>3points</a:t>
                      </a:r>
                    </a:p>
                  </a:txBody>
                  <a:tcPr/>
                </a:tc>
                <a:tc>
                  <a:txBody>
                    <a:bodyPr/>
                    <a:lstStyle/>
                    <a:p>
                      <a:r>
                        <a:rPr lang="en-US" sz="2400" dirty="0"/>
                        <a:t>2points</a:t>
                      </a:r>
                    </a:p>
                  </a:txBody>
                  <a:tcPr/>
                </a:tc>
                <a:tc>
                  <a:txBody>
                    <a:bodyPr/>
                    <a:lstStyle/>
                    <a:p>
                      <a:r>
                        <a:rPr lang="en-US" sz="2400" dirty="0"/>
                        <a:t>1point</a:t>
                      </a:r>
                    </a:p>
                  </a:txBody>
                  <a:tcPr/>
                </a:tc>
                <a:tc>
                  <a:txBody>
                    <a:bodyPr/>
                    <a:lstStyle/>
                    <a:p>
                      <a:r>
                        <a:rPr lang="en-US" sz="2400" dirty="0"/>
                        <a:t>comment</a:t>
                      </a:r>
                    </a:p>
                  </a:txBody>
                  <a:tcPr/>
                </a:tc>
                <a:extLst>
                  <a:ext uri="{0D108BD9-81ED-4DB2-BD59-A6C34878D82A}">
                    <a16:rowId xmlns:a16="http://schemas.microsoft.com/office/drawing/2014/main" val="3349386359"/>
                  </a:ext>
                </a:extLst>
              </a:tr>
              <a:tr h="2085651">
                <a:tc>
                  <a:txBody>
                    <a:bodyPr/>
                    <a:lstStyle/>
                    <a:p>
                      <a:endParaRPr lang="en-US" sz="2400" dirty="0"/>
                    </a:p>
                  </a:txBody>
                  <a:tcPr/>
                </a:tc>
                <a:tc>
                  <a:txBody>
                    <a:bodyPr/>
                    <a:lstStyle/>
                    <a:p>
                      <a:endParaRPr lang="en-US" sz="2400" dirty="0"/>
                    </a:p>
                  </a:txBody>
                  <a:tcPr/>
                </a:tc>
                <a:tc>
                  <a:txBody>
                    <a:bodyPr/>
                    <a:lstStyle/>
                    <a:p>
                      <a:r>
                        <a:rPr lang="en-US" sz="2400" dirty="0"/>
                        <a:t>Yes, and more</a:t>
                      </a:r>
                    </a:p>
                  </a:txBody>
                  <a:tcPr/>
                </a:tc>
                <a:tc>
                  <a:txBody>
                    <a:bodyPr/>
                    <a:lstStyle/>
                    <a:p>
                      <a:r>
                        <a:rPr lang="en-US" sz="2400" dirty="0"/>
                        <a:t>Yes</a:t>
                      </a:r>
                    </a:p>
                  </a:txBody>
                  <a:tcPr/>
                </a:tc>
                <a:tc>
                  <a:txBody>
                    <a:bodyPr/>
                    <a:lstStyle/>
                    <a:p>
                      <a:r>
                        <a:rPr lang="en-US" sz="2400" dirty="0"/>
                        <a:t>Yes, but</a:t>
                      </a:r>
                    </a:p>
                  </a:txBody>
                  <a:tcPr/>
                </a:tc>
                <a:tc>
                  <a:txBody>
                    <a:bodyPr/>
                    <a:lstStyle/>
                    <a:p>
                      <a:r>
                        <a:rPr lang="en-US" sz="2400" dirty="0"/>
                        <a:t>No </a:t>
                      </a:r>
                    </a:p>
                  </a:txBody>
                  <a:tcPr/>
                </a:tc>
                <a:tc>
                  <a:txBody>
                    <a:bodyPr/>
                    <a:lstStyle/>
                    <a:p>
                      <a:endParaRPr lang="en-US" sz="2400" dirty="0"/>
                    </a:p>
                  </a:txBody>
                  <a:tcPr/>
                </a:tc>
                <a:extLst>
                  <a:ext uri="{0D108BD9-81ED-4DB2-BD59-A6C34878D82A}">
                    <a16:rowId xmlns:a16="http://schemas.microsoft.com/office/drawing/2014/main" val="1915371513"/>
                  </a:ext>
                </a:extLst>
              </a:tr>
            </a:tbl>
          </a:graphicData>
        </a:graphic>
      </p:graphicFrame>
      <p:pic>
        <p:nvPicPr>
          <p:cNvPr id="4" name="Picture 3">
            <a:extLst>
              <a:ext uri="{FF2B5EF4-FFF2-40B4-BE49-F238E27FC236}">
                <a16:creationId xmlns:a16="http://schemas.microsoft.com/office/drawing/2014/main" id="{FA36E2BE-E5DC-4E7C-98CB-2FA820F7B9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890088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2F3E0-763C-4177-A2F4-9C6122184394}"/>
              </a:ext>
            </a:extLst>
          </p:cNvPr>
          <p:cNvSpPr>
            <a:spLocks noGrp="1"/>
          </p:cNvSpPr>
          <p:nvPr>
            <p:ph type="title"/>
          </p:nvPr>
        </p:nvSpPr>
        <p:spPr/>
        <p:txBody>
          <a:bodyPr>
            <a:normAutofit fontScale="90000"/>
          </a:bodyPr>
          <a:lstStyle/>
          <a:p>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Framework for Designing Authentic Assessment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78A57B2-4454-470F-AA29-3B1A1677D414}"/>
              </a:ext>
            </a:extLst>
          </p:cNvPr>
          <p:cNvSpPr>
            <a:spLocks noGrp="1"/>
          </p:cNvSpPr>
          <p:nvPr>
            <p:ph idx="1"/>
          </p:nvPr>
        </p:nvSpPr>
        <p:spPr>
          <a:xfrm>
            <a:off x="1451579" y="1853754"/>
            <a:ext cx="9603275" cy="4282641"/>
          </a:xfrm>
        </p:spPr>
        <p:txBody>
          <a:bodyPr>
            <a:noAutofit/>
          </a:bodyPr>
          <a:lstStyle/>
          <a:p>
            <a:pPr marL="0" marR="0" indent="0">
              <a:lnSpc>
                <a:spcPct val="115000"/>
              </a:lnSpc>
              <a:spcBef>
                <a:spcPts val="0"/>
              </a:spcBef>
              <a:spcAft>
                <a:spcPts val="0"/>
              </a:spcAft>
              <a:buNone/>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Five – dimension framework for designing authentic assessment with pertinent questions to consider in relation to each dimension.</a:t>
            </a:r>
          </a:p>
          <a:p>
            <a:pPr marL="0" marR="0" indent="0">
              <a:lnSpc>
                <a:spcPct val="115000"/>
              </a:lnSpc>
              <a:spcBef>
                <a:spcPts val="0"/>
              </a:spcBef>
              <a:spcAft>
                <a:spcPts val="0"/>
              </a:spcAft>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The Task:	What do you have to do?</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The task has to be one that involves the students in carrying out activities that reflect what is done in professional practice.</a:t>
            </a:r>
          </a:p>
          <a:p>
            <a:pPr marL="457200" marR="0" lvl="1" indent="0">
              <a:lnSpc>
                <a:spcPct val="115000"/>
              </a:lnSpc>
              <a:spcBef>
                <a:spcPts val="0"/>
              </a:spcBef>
              <a:spcAft>
                <a:spcPts val="0"/>
              </a:spcAft>
              <a:buNone/>
            </a:pPr>
            <a:endParaRPr lang="en-US" sz="22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A Physical Context:	Where do you have to do it?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This involves real place of work and different from institutional learning environments so the assessment should mirror the way knowledge, skills and attributes are used in real contexts.</a:t>
            </a:r>
            <a:endParaRPr lang="en-US" sz="2200" dirty="0"/>
          </a:p>
        </p:txBody>
      </p:sp>
      <p:pic>
        <p:nvPicPr>
          <p:cNvPr id="4" name="Picture 3">
            <a:extLst>
              <a:ext uri="{FF2B5EF4-FFF2-40B4-BE49-F238E27FC236}">
                <a16:creationId xmlns:a16="http://schemas.microsoft.com/office/drawing/2014/main" id="{E2D481F6-1FFD-4AFF-9272-683D668367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2967973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F6D69-DB6A-4D73-A551-94AE9B5E9A6B}"/>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Framework for Designing Authentic Assessment cont.</a:t>
            </a:r>
            <a:endParaRPr lang="en-US" dirty="0"/>
          </a:p>
        </p:txBody>
      </p:sp>
      <p:sp>
        <p:nvSpPr>
          <p:cNvPr id="3" name="Content Placeholder 2">
            <a:extLst>
              <a:ext uri="{FF2B5EF4-FFF2-40B4-BE49-F238E27FC236}">
                <a16:creationId xmlns:a16="http://schemas.microsoft.com/office/drawing/2014/main" id="{459DD711-C279-4269-A60B-127DF4AE57D1}"/>
              </a:ext>
            </a:extLst>
          </p:cNvPr>
          <p:cNvSpPr>
            <a:spLocks noGrp="1"/>
          </p:cNvSpPr>
          <p:nvPr>
            <p:ph idx="1"/>
          </p:nvPr>
        </p:nvSpPr>
        <p:spPr>
          <a:xfrm>
            <a:off x="1451579" y="1853754"/>
            <a:ext cx="9603275" cy="4491962"/>
          </a:xfrm>
        </p:spPr>
        <p:txBody>
          <a:bodyPr>
            <a:noAutofit/>
          </a:bodyPr>
          <a:lstStyle/>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3. A Social Context:	With whom do you have to do it?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An authentic assessment tasks should involve social processes that are equivalent to those in real life situations. These may or may not include teamwork and collaboration depending on whether these characteristics are demanded in the real context.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4. The Assessment Result or Form: 	What has to come out of it?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Has to involve a product or a performance, demonstration of competencies, array of tasks, and oral and/or written presentation to others.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5. Criteria and Standards: 	How do what you have done have to be</a:t>
            </a:r>
          </a:p>
          <a:p>
            <a:pPr marL="0" marR="0" lvl="0" indent="0">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evaluated or judged?</a:t>
            </a:r>
          </a:p>
          <a:p>
            <a:pPr marL="0" marR="0" lvl="0" indent="0" algn="r">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t>
            </a:r>
            <a:r>
              <a:rPr lang="en-US" dirty="0" err="1">
                <a:effectLst/>
                <a:latin typeface="Bookman Old Style" panose="02050604050505020204" pitchFamily="18" charset="0"/>
                <a:ea typeface="Calibri" panose="020F0502020204030204" pitchFamily="34" charset="0"/>
                <a:cs typeface="Times New Roman" panose="02020603050405020304" pitchFamily="18" charset="0"/>
              </a:rPr>
              <a:t>Gulikers</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a:t>
            </a:r>
            <a:r>
              <a:rPr lang="en-US" dirty="0" err="1">
                <a:effectLst/>
                <a:latin typeface="Bookman Old Style" panose="02050604050505020204" pitchFamily="18" charset="0"/>
                <a:ea typeface="Calibri" panose="020F0502020204030204" pitchFamily="34" charset="0"/>
                <a:cs typeface="Times New Roman" panose="02020603050405020304" pitchFamily="18" charset="0"/>
              </a:rPr>
              <a:t>Bastiaens</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and Kirschner, 2004 p.70-77)</a:t>
            </a:r>
            <a:endParaRPr lang="en-US" dirty="0"/>
          </a:p>
        </p:txBody>
      </p:sp>
      <p:pic>
        <p:nvPicPr>
          <p:cNvPr id="4" name="Picture 3">
            <a:extLst>
              <a:ext uri="{FF2B5EF4-FFF2-40B4-BE49-F238E27FC236}">
                <a16:creationId xmlns:a16="http://schemas.microsoft.com/office/drawing/2014/main" id="{522D3334-4EBE-4B24-9062-F711835533A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228113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779A-D80D-417D-B7E4-DDB6DCF37552}"/>
              </a:ext>
            </a:extLst>
          </p:cNvPr>
          <p:cNvSpPr>
            <a:spLocks noGrp="1"/>
          </p:cNvSpPr>
          <p:nvPr>
            <p:ph type="title"/>
          </p:nvPr>
        </p:nvSpPr>
        <p:spPr/>
        <p:txBody>
          <a:bodyPr/>
          <a:lstStyle/>
          <a:p>
            <a:r>
              <a:rPr lang="en-US" dirty="0"/>
              <a:t>The framework and answer to questions</a:t>
            </a:r>
          </a:p>
        </p:txBody>
      </p:sp>
      <p:sp>
        <p:nvSpPr>
          <p:cNvPr id="3" name="Content Placeholder 2">
            <a:extLst>
              <a:ext uri="{FF2B5EF4-FFF2-40B4-BE49-F238E27FC236}">
                <a16:creationId xmlns:a16="http://schemas.microsoft.com/office/drawing/2014/main" id="{6ED8CBCB-865A-46DC-8834-4388C6C0E48A}"/>
              </a:ext>
            </a:extLst>
          </p:cNvPr>
          <p:cNvSpPr>
            <a:spLocks noGrp="1"/>
          </p:cNvSpPr>
          <p:nvPr>
            <p:ph idx="1"/>
          </p:nvPr>
        </p:nvSpPr>
        <p:spPr>
          <a:xfrm>
            <a:off x="1451579" y="1853755"/>
            <a:ext cx="9603275" cy="4657214"/>
          </a:xfrm>
        </p:spPr>
        <p:txBody>
          <a:bodyPr>
            <a:normAutofit/>
          </a:bodyPr>
          <a:lstStyle/>
          <a:p>
            <a:pPr marL="0" marR="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T</a:t>
            </a:r>
            <a:r>
              <a:rPr lang="en-US" dirty="0">
                <a:effectLst/>
                <a:latin typeface="Bookman Old Style" panose="02050604050505020204" pitchFamily="18" charset="0"/>
                <a:ea typeface="Calibri" panose="020F0502020204030204" pitchFamily="34" charset="0"/>
                <a:cs typeface="Times New Roman" panose="02020603050405020304" pitchFamily="18" charset="0"/>
              </a:rPr>
              <a:t>he framework for authentic assessment begins with the answer to the questions: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What should students be able to do after their exposure to the intended learning materials?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Answer to the above question leads to the development of rubrics to evaluate how well a student demonstrates the ability to complete the learning task. That is, a degree of judgement of quality – tending towards subjective end of assessment scale.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Thus, a rubric can be seen as an attempt to make subjective measurements as objective, clear, consistent and defensible as possible by explicitly defining the criteria on which performance or achievement should be judged.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569580E0-CB9A-4CF9-AE1A-0EF1CFA69E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189675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D11C-81E0-48D7-A3DD-DD19A2ECD51E}"/>
              </a:ext>
            </a:extLst>
          </p:cNvPr>
          <p:cNvSpPr>
            <a:spLocks noGrp="1"/>
          </p:cNvSpPr>
          <p:nvPr>
            <p:ph type="title"/>
          </p:nvPr>
        </p:nvSpPr>
        <p:spPr/>
        <p:txBody>
          <a:bodyPr>
            <a:normAutofit fontScale="90000"/>
          </a:bodyPr>
          <a:lstStyle/>
          <a:p>
            <a:br>
              <a:rPr lang="en-US" sz="18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Differences between Checklist, </a:t>
            </a:r>
            <a:b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sz="3600" b="1" dirty="0">
                <a:effectLst/>
                <a:latin typeface="Bookman Old Style" panose="02050604050505020204" pitchFamily="18" charset="0"/>
                <a:ea typeface="Calibri" panose="020F0502020204030204" pitchFamily="34" charset="0"/>
                <a:cs typeface="Times New Roman" panose="02020603050405020304" pitchFamily="18" charset="0"/>
              </a:rPr>
              <a:t>a Performance List, and a Rubric</a:t>
            </a:r>
            <a:br>
              <a:rPr lang="en-US"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55E94F2-045E-47DF-A493-2E53B21DFD1E}"/>
              </a:ext>
            </a:extLst>
          </p:cNvPr>
          <p:cNvSpPr>
            <a:spLocks noGrp="1"/>
          </p:cNvSpPr>
          <p:nvPr>
            <p:ph idx="1"/>
          </p:nvPr>
        </p:nvSpPr>
        <p:spPr>
          <a:xfrm>
            <a:off x="1451579" y="2015732"/>
            <a:ext cx="9603275" cy="4037749"/>
          </a:xfrm>
        </p:spPr>
        <p:txBody>
          <a:bodyPr>
            <a:normAutofit/>
          </a:bodyPr>
          <a:lstStyle/>
          <a:p>
            <a:pPr marL="342900" marR="0" lvl="0" indent="-342900" algn="just">
              <a:lnSpc>
                <a:spcPct val="115000"/>
              </a:lnSpc>
              <a:spcBef>
                <a:spcPts val="0"/>
              </a:spcBef>
              <a:spcAft>
                <a:spcPts val="0"/>
              </a:spcAft>
              <a:buFont typeface="+mj-lt"/>
              <a:buAutoNum type="arabicPeriod"/>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 Checklist is an instrument in which the required elements of a performance or product are listed, and a score is assigned based on whether the element is present or not.</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They are useful devices for assessing simple performances or achievement in which the individual elements being assessed typically involve dichotomous types of judgments.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The Checklist elements does not address the concept of quality of the work and does not easily inform the rater of what to do with the partial performances.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Example is mere presence or absence of attributes being sort for with yes or no as answers.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F73D3C35-0EC3-4B04-8391-1300B0BF7B2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404097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B0346-DAD7-42BE-8231-159A2F68E140}"/>
              </a:ext>
            </a:extLst>
          </p:cNvPr>
          <p:cNvSpPr>
            <a:spLocks noGrp="1"/>
          </p:cNvSpPr>
          <p:nvPr>
            <p:ph type="title"/>
          </p:nvPr>
        </p:nvSpPr>
        <p:spPr/>
        <p:txBody>
          <a:bodyPr/>
          <a:lstStyle/>
          <a:p>
            <a:r>
              <a:rPr lang="en-US" dirty="0"/>
              <a:t>Performance list</a:t>
            </a:r>
          </a:p>
        </p:txBody>
      </p:sp>
      <p:sp>
        <p:nvSpPr>
          <p:cNvPr id="3" name="Content Placeholder 2">
            <a:extLst>
              <a:ext uri="{FF2B5EF4-FFF2-40B4-BE49-F238E27FC236}">
                <a16:creationId xmlns:a16="http://schemas.microsoft.com/office/drawing/2014/main" id="{FA3BFB68-FC91-4EEE-8DD3-8ADF8181EB95}"/>
              </a:ext>
            </a:extLst>
          </p:cNvPr>
          <p:cNvSpPr>
            <a:spLocks noGrp="1"/>
          </p:cNvSpPr>
          <p:nvPr>
            <p:ph idx="1"/>
          </p:nvPr>
        </p:nvSpPr>
        <p:spPr>
          <a:xfrm>
            <a:off x="1451579" y="2015732"/>
            <a:ext cx="9603275" cy="4252866"/>
          </a:xfrm>
        </p:spPr>
        <p:txBody>
          <a:bodyPr>
            <a:normAutofit/>
          </a:bodyPr>
          <a:lstStyle/>
          <a:p>
            <a:pPr marL="0" marR="0" lvl="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2. Performance Lists – outline the elements to be addressed. </a:t>
            </a:r>
          </a:p>
          <a:p>
            <a:pPr lvl="1" algn="just">
              <a:lnSpc>
                <a:spcPct val="115000"/>
              </a:lnSpc>
              <a:spcBef>
                <a:spcPts val="0"/>
              </a:spcBef>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It includes a quality dimension unlike the checklist by incorporating some kind of scaled scoring system.</a:t>
            </a:r>
          </a:p>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Performance lists allow for more flexibility in scoring by varying the point values used in the scale (1 -3; 1 – 5; and so on) and for allowing the weighting of the elements.</a:t>
            </a:r>
          </a:p>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Example: An item for assessing a student’s writing sample in a performance list: </a:t>
            </a:r>
          </a:p>
          <a:p>
            <a:pPr marL="2057400" marR="0" lvl="4" indent="-228600" algn="just">
              <a:lnSpc>
                <a:spcPct val="115000"/>
              </a:lnSpc>
              <a:spcBef>
                <a:spcPts val="0"/>
              </a:spcBef>
              <a:spcAft>
                <a:spcPts val="0"/>
              </a:spcAft>
              <a:buFont typeface="Courier New" panose="02070309020205020404" pitchFamily="49" charset="0"/>
              <a:buChar char="o"/>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Appropriate spelling and grammar is used: 1 (poor); 2 (satisfactory; 3 (excellence).</a:t>
            </a:r>
          </a:p>
          <a:p>
            <a:endParaRPr lang="en-US" dirty="0"/>
          </a:p>
        </p:txBody>
      </p:sp>
      <p:pic>
        <p:nvPicPr>
          <p:cNvPr id="4" name="Picture 3">
            <a:extLst>
              <a:ext uri="{FF2B5EF4-FFF2-40B4-BE49-F238E27FC236}">
                <a16:creationId xmlns:a16="http://schemas.microsoft.com/office/drawing/2014/main" id="{8E3C4D15-CC0B-46BC-AD78-700FCDFC4B4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298029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E1552-AD0D-43AD-BCB6-8B57326B2672}"/>
              </a:ext>
            </a:extLst>
          </p:cNvPr>
          <p:cNvSpPr>
            <a:spLocks noGrp="1"/>
          </p:cNvSpPr>
          <p:nvPr>
            <p:ph type="title"/>
          </p:nvPr>
        </p:nvSpPr>
        <p:spPr/>
        <p:txBody>
          <a:bodyPr/>
          <a:lstStyle/>
          <a:p>
            <a:r>
              <a:rPr lang="en-US" dirty="0"/>
              <a:t>Performance list cont.</a:t>
            </a:r>
          </a:p>
        </p:txBody>
      </p:sp>
      <p:sp>
        <p:nvSpPr>
          <p:cNvPr id="3" name="Content Placeholder 2">
            <a:extLst>
              <a:ext uri="{FF2B5EF4-FFF2-40B4-BE49-F238E27FC236}">
                <a16:creationId xmlns:a16="http://schemas.microsoft.com/office/drawing/2014/main" id="{82EE120C-0D4D-4D26-BF08-D450C8D8098A}"/>
              </a:ext>
            </a:extLst>
          </p:cNvPr>
          <p:cNvSpPr>
            <a:spLocks noGrp="1"/>
          </p:cNvSpPr>
          <p:nvPr>
            <p:ph idx="1"/>
          </p:nvPr>
        </p:nvSpPr>
        <p:spPr>
          <a:xfrm>
            <a:off x="1090671" y="2015732"/>
            <a:ext cx="9964184" cy="4037749"/>
          </a:xfrm>
        </p:spPr>
        <p:txBody>
          <a:bodyPr>
            <a:normAutofit lnSpcReduction="10000"/>
          </a:bodyPr>
          <a:lstStyle/>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Performance list still allows for a great deal of subjectivity as the criteria by which scores are selected is not clear.</a:t>
            </a:r>
          </a:p>
          <a:p>
            <a:pPr marL="457200" marR="0" lvl="1" indent="0" algn="just">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 single word descriptor:  1 (poor); 2 (satisfactory; 3 (excellence) does not necessarily explain how the rater will distinguish between a 1, and a 2, and a 3.</a:t>
            </a:r>
          </a:p>
          <a:p>
            <a:pPr marL="457200" marR="0" lvl="1" indent="0" algn="just">
              <a:lnSpc>
                <a:spcPct val="115000"/>
              </a:lnSpc>
              <a:spcBef>
                <a:spcPts val="0"/>
              </a:spcBef>
              <a:spcAft>
                <a:spcPts val="0"/>
              </a:spcAft>
              <a:buNone/>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Hence, the device itself also adds an element of inconsistency to the measurement.</a:t>
            </a:r>
          </a:p>
          <a:p>
            <a:pPr marL="457200" marR="0" lvl="1" indent="0" algn="just">
              <a:lnSpc>
                <a:spcPct val="115000"/>
              </a:lnSpc>
              <a:spcBef>
                <a:spcPts val="0"/>
              </a:spcBef>
              <a:spcAft>
                <a:spcPts val="0"/>
              </a:spcAft>
              <a:buNone/>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Therefore, performance lists are only useful for assessing somewhat simple product or performances.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8BA5A4D1-7C38-470B-ABC2-45C2F2B9AA4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5943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5B3EF-8672-2546-AFDB-A0D46843B323}"/>
              </a:ext>
            </a:extLst>
          </p:cNvPr>
          <p:cNvSpPr>
            <a:spLocks noGrp="1"/>
          </p:cNvSpPr>
          <p:nvPr>
            <p:ph type="title"/>
          </p:nvPr>
        </p:nvSpPr>
        <p:spPr/>
        <p:txBody>
          <a:bodyPr>
            <a:normAutofit/>
          </a:bodyPr>
          <a:lstStyle/>
          <a:p>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Step 1:	Identify the standards</a:t>
            </a:r>
            <a:endParaRPr lang="en-NG" dirty="0"/>
          </a:p>
        </p:txBody>
      </p:sp>
      <p:sp>
        <p:nvSpPr>
          <p:cNvPr id="3" name="Content Placeholder 2">
            <a:extLst>
              <a:ext uri="{FF2B5EF4-FFF2-40B4-BE49-F238E27FC236}">
                <a16:creationId xmlns:a16="http://schemas.microsoft.com/office/drawing/2014/main" id="{43C9673E-6517-3E43-B250-28B06D56097D}"/>
              </a:ext>
            </a:extLst>
          </p:cNvPr>
          <p:cNvSpPr>
            <a:spLocks noGrp="1"/>
          </p:cNvSpPr>
          <p:nvPr>
            <p:ph idx="1"/>
          </p:nvPr>
        </p:nvSpPr>
        <p:spPr>
          <a:xfrm>
            <a:off x="1451579" y="1853754"/>
            <a:ext cx="9603275" cy="4199727"/>
          </a:xfrm>
        </p:spPr>
        <p:txBody>
          <a:bodyPr>
            <a:normAutofit/>
          </a:bodyPr>
          <a:lstStyle/>
          <a:p>
            <a:pPr marL="0" indent="0" algn="just">
              <a:lnSpc>
                <a:spcPct val="107000"/>
              </a:lnSpc>
              <a:spcBef>
                <a:spcPts val="0"/>
              </a:spcBef>
              <a:spcAft>
                <a:spcPts val="80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By listing the skills and knowledge you wish to have students learn as a result of completing the task.</a:t>
            </a:r>
          </a:p>
          <a:p>
            <a:pPr marL="0" indent="0" algn="just">
              <a:lnSpc>
                <a:spcPct val="107000"/>
              </a:lnSpc>
              <a:spcBef>
                <a:spcPts val="0"/>
              </a:spcBef>
              <a:spcAft>
                <a:spcPts val="800"/>
              </a:spcAft>
              <a:buNone/>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Standards like goals are statements of what students should know and be able to do.</a:t>
            </a:r>
          </a:p>
          <a:p>
            <a:pPr marL="0" marR="0" lvl="0" indent="0" algn="just">
              <a:lnSpc>
                <a:spcPct val="107000"/>
              </a:lnSpc>
              <a:spcBef>
                <a:spcPts val="0"/>
              </a:spcBef>
              <a:spcAft>
                <a:spcPts val="0"/>
              </a:spcAft>
              <a:buNone/>
            </a:pPr>
            <a:endParaRPr lang="en-US" sz="10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However, standards are typically narrower in scope and more amenable to assessment than goals.</a:t>
            </a:r>
          </a:p>
          <a:p>
            <a:pPr marL="0" marR="0" lvl="0" indent="0" algn="just">
              <a:lnSpc>
                <a:spcPct val="107000"/>
              </a:lnSpc>
              <a:spcBef>
                <a:spcPts val="0"/>
              </a:spcBef>
              <a:spcAft>
                <a:spcPts val="0"/>
              </a:spcAft>
              <a:buNone/>
            </a:pPr>
            <a:endParaRPr lang="en-US" sz="10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Students will be able to add two-digit numbers correctly.</a:t>
            </a:r>
          </a:p>
          <a:p>
            <a:pPr marL="0" indent="0">
              <a:buNone/>
            </a:pPr>
            <a:endParaRPr lang="en-NG" dirty="0"/>
          </a:p>
        </p:txBody>
      </p:sp>
      <p:pic>
        <p:nvPicPr>
          <p:cNvPr id="4" name="Picture 3">
            <a:extLst>
              <a:ext uri="{FF2B5EF4-FFF2-40B4-BE49-F238E27FC236}">
                <a16:creationId xmlns:a16="http://schemas.microsoft.com/office/drawing/2014/main" id="{16253E3A-6A7E-A14E-B7FD-05219B8932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585" y="0"/>
            <a:ext cx="540385" cy="685800"/>
          </a:xfrm>
          <a:prstGeom prst="rect">
            <a:avLst/>
          </a:prstGeom>
          <a:noFill/>
          <a:ln>
            <a:noFill/>
          </a:ln>
        </p:spPr>
      </p:pic>
    </p:spTree>
    <p:extLst>
      <p:ext uri="{BB962C8B-B14F-4D97-AF65-F5344CB8AC3E}">
        <p14:creationId xmlns:p14="http://schemas.microsoft.com/office/powerpoint/2010/main" val="3201581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99167-4788-496D-9599-07C188A91D06}"/>
              </a:ext>
            </a:extLst>
          </p:cNvPr>
          <p:cNvSpPr>
            <a:spLocks noGrp="1"/>
          </p:cNvSpPr>
          <p:nvPr>
            <p:ph type="title"/>
          </p:nvPr>
        </p:nvSpPr>
        <p:spPr/>
        <p:txBody>
          <a:bodyPr/>
          <a:lstStyle/>
          <a:p>
            <a:r>
              <a:rPr lang="en-US" dirty="0"/>
              <a:t>The difference between performance list and a rubric</a:t>
            </a:r>
          </a:p>
        </p:txBody>
      </p:sp>
      <p:sp>
        <p:nvSpPr>
          <p:cNvPr id="3" name="Content Placeholder 2">
            <a:extLst>
              <a:ext uri="{FF2B5EF4-FFF2-40B4-BE49-F238E27FC236}">
                <a16:creationId xmlns:a16="http://schemas.microsoft.com/office/drawing/2014/main" id="{05176CF9-DFFA-41F5-827C-FE88C5F31E89}"/>
              </a:ext>
            </a:extLst>
          </p:cNvPr>
          <p:cNvSpPr>
            <a:spLocks noGrp="1"/>
          </p:cNvSpPr>
          <p:nvPr>
            <p:ph idx="1"/>
          </p:nvPr>
        </p:nvSpPr>
        <p:spPr>
          <a:xfrm>
            <a:off x="1451579" y="2015732"/>
            <a:ext cx="9603275" cy="4241849"/>
          </a:xfrm>
        </p:spPr>
        <p:txBody>
          <a:bodyPr>
            <a:noAutofit/>
          </a:bodyPr>
          <a:lstStyle/>
          <a:p>
            <a:pPr marL="342900" marR="0" lvl="0" indent="-342900" algn="just">
              <a:lnSpc>
                <a:spcPct val="115000"/>
              </a:lnSpc>
              <a:spcBef>
                <a:spcPts val="0"/>
              </a:spcBef>
              <a:spcAft>
                <a:spcPts val="0"/>
              </a:spcAft>
              <a:buFont typeface="+mj-lt"/>
              <a:buAutoNum type="arabicPeriod"/>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The difference between a performance list and a rubric is the degree to which the elements and performance levels are described.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For the scoring of performance product to be as objective, clear, consistent, and defensible as possible, the performance criteria must clearly describe the essence of what is being assessed and what level of quality is associated with each score.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Times New Roman" panose="02020603050405020304" pitchFamily="18" charset="0"/>
              <a:buChar char="-"/>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Example: Faculty peer assessment of group work as a measure of s group project may have one of the criteria as follows: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26FE4E88-2550-48A5-8DA9-7006AC4A18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2332020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A4F9-18D3-4F00-AA5C-068C55DE385A}"/>
              </a:ext>
            </a:extLst>
          </p:cNvPr>
          <p:cNvSpPr>
            <a:spLocks noGrp="1"/>
          </p:cNvSpPr>
          <p:nvPr>
            <p:ph type="title"/>
          </p:nvPr>
        </p:nvSpPr>
        <p:spPr/>
        <p:txBody>
          <a:bodyPr/>
          <a:lstStyle/>
          <a:p>
            <a:r>
              <a:rPr lang="en-US" dirty="0"/>
              <a:t>Example of the differences between checklist, performance list and rubric</a:t>
            </a:r>
          </a:p>
        </p:txBody>
      </p:sp>
      <p:sp>
        <p:nvSpPr>
          <p:cNvPr id="3" name="Content Placeholder 2">
            <a:extLst>
              <a:ext uri="{FF2B5EF4-FFF2-40B4-BE49-F238E27FC236}">
                <a16:creationId xmlns:a16="http://schemas.microsoft.com/office/drawing/2014/main" id="{7BB59445-7824-43E3-89E7-C5B90F44325A}"/>
              </a:ext>
            </a:extLst>
          </p:cNvPr>
          <p:cNvSpPr>
            <a:spLocks noGrp="1"/>
          </p:cNvSpPr>
          <p:nvPr>
            <p:ph idx="1"/>
          </p:nvPr>
        </p:nvSpPr>
        <p:spPr>
          <a:xfrm>
            <a:off x="1451579" y="2015732"/>
            <a:ext cx="9603275" cy="4037749"/>
          </a:xfrm>
        </p:spPr>
        <p:txBody>
          <a:bodyPr>
            <a:normAutofit/>
          </a:bodyPr>
          <a:lstStyle/>
          <a:p>
            <a:pPr>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Participation in group problem – solving:</a:t>
            </a:r>
          </a:p>
          <a:p>
            <a:pPr marL="742950" marR="0" lvl="1" indent="-285750" algn="just">
              <a:lnSpc>
                <a:spcPct val="115000"/>
              </a:lnSpc>
              <a:spcBef>
                <a:spcPts val="0"/>
              </a:spcBef>
              <a:spcAft>
                <a:spcPts val="0"/>
              </a:spcAft>
              <a:buFont typeface="Wingdings" panose="05000000000000000000" pitchFamily="2"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Checklist: 	</a:t>
            </a:r>
          </a:p>
          <a:p>
            <a:pPr marL="457200" marR="0" lvl="1"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2 (Yes),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37160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1(No).</a:t>
            </a:r>
          </a:p>
          <a:p>
            <a:pPr marL="1371600" marR="0" indent="0" algn="just">
              <a:lnSpc>
                <a:spcPct val="115000"/>
              </a:lnSpc>
              <a:spcBef>
                <a:spcPts val="0"/>
              </a:spcBef>
              <a:spcAft>
                <a:spcPts val="0"/>
              </a:spcAft>
              <a:buNone/>
            </a:pPr>
            <a:endParaRPr lang="en-US" sz="800" dirty="0">
              <a:latin typeface="Bookman Old Style" panose="02050604050505020204" pitchFamily="18" charset="0"/>
              <a:ea typeface="Calibri" panose="020F0502020204030204" pitchFamily="34" charset="0"/>
              <a:cs typeface="Times New Roman" panose="02020603050405020304" pitchFamily="18" charset="0"/>
            </a:endParaRPr>
          </a:p>
          <a:p>
            <a:pPr marL="742950" marR="0" lvl="1" indent="-285750" algn="just">
              <a:lnSpc>
                <a:spcPct val="115000"/>
              </a:lnSpc>
              <a:spcBef>
                <a:spcPts val="0"/>
              </a:spcBef>
              <a:spcAft>
                <a:spcPts val="0"/>
              </a:spcAft>
              <a:buFont typeface="Wingdings" panose="05000000000000000000" pitchFamily="2"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Performance list: 	</a:t>
            </a:r>
          </a:p>
          <a:p>
            <a:pPr marL="2286000" lvl="5" indent="0" algn="just">
              <a:lnSpc>
                <a:spcPct val="115000"/>
              </a:lnSpc>
              <a:spcBef>
                <a:spcPts val="0"/>
              </a:spcBef>
              <a:buNone/>
            </a:pPr>
            <a:r>
              <a:rPr lang="en-US" sz="1800" dirty="0">
                <a:effectLst/>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4 (Outstanding),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3 (Satisfactory),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2 (Tolerable),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82880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1 (Unsatisfactory).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0CA49FB0-7562-4D7E-96C2-E5CEF32C0B9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770188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1FBA1-AFBC-44FB-8FB1-117CD3E3CCE4}"/>
              </a:ext>
            </a:extLst>
          </p:cNvPr>
          <p:cNvSpPr>
            <a:spLocks noGrp="1"/>
          </p:cNvSpPr>
          <p:nvPr>
            <p:ph type="title"/>
          </p:nvPr>
        </p:nvSpPr>
        <p:spPr/>
        <p:txBody>
          <a:bodyPr>
            <a:normAutofit fontScale="90000"/>
          </a:bodyPr>
          <a:lstStyle/>
          <a:p>
            <a:r>
              <a:rPr lang="en-US" dirty="0"/>
              <a:t>Example of the differences between checklist, performance list and rubric cont.</a:t>
            </a:r>
          </a:p>
        </p:txBody>
      </p:sp>
      <p:sp>
        <p:nvSpPr>
          <p:cNvPr id="3" name="Content Placeholder 2">
            <a:extLst>
              <a:ext uri="{FF2B5EF4-FFF2-40B4-BE49-F238E27FC236}">
                <a16:creationId xmlns:a16="http://schemas.microsoft.com/office/drawing/2014/main" id="{F2C94E03-8530-438A-85DA-9BFFB8FF448D}"/>
              </a:ext>
            </a:extLst>
          </p:cNvPr>
          <p:cNvSpPr>
            <a:spLocks noGrp="1"/>
          </p:cNvSpPr>
          <p:nvPr>
            <p:ph idx="1"/>
          </p:nvPr>
        </p:nvSpPr>
        <p:spPr>
          <a:xfrm>
            <a:off x="1451579" y="1853754"/>
            <a:ext cx="9895794" cy="4337726"/>
          </a:xfrm>
        </p:spPr>
        <p:txBody>
          <a:bodyPr>
            <a:normAutofit fontScale="92500" lnSpcReduction="10000"/>
          </a:bodyPr>
          <a:lstStyle/>
          <a:p>
            <a:pPr lvl="2" algn="just">
              <a:lnSpc>
                <a:spcPct val="115000"/>
              </a:lnSpc>
              <a:spcBef>
                <a:spcPts val="0"/>
              </a:spcBef>
              <a:buFont typeface="Wingdings" panose="05000000000000000000" pitchFamily="2" charset="2"/>
              <a:buChar char="q"/>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Rubric: 4 (Outstanding): Actively looks for and suggests</a:t>
            </a:r>
          </a:p>
          <a:p>
            <a:pPr marL="914400" lvl="2" indent="0" algn="just">
              <a:lnSpc>
                <a:spcPct val="115000"/>
              </a:lnSpc>
              <a:spcBef>
                <a:spcPts val="0"/>
              </a:spcBef>
              <a:buNone/>
            </a:pPr>
            <a:r>
              <a:rPr lang="en-US" sz="2400" dirty="0">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solutions to problem.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685800" marR="0" indent="0" algn="just">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3 (Satisfactory): Does not actively look for solution.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943100" lvl="2" indent="-342900" algn="just">
              <a:lnSpc>
                <a:spcPct val="115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Participates in the refining of solutions suggested by others.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indent="0" algn="just">
              <a:lnSpc>
                <a:spcPct val="115000"/>
              </a:lnSpc>
              <a:spcBef>
                <a:spcPts val="0"/>
              </a:spcBef>
              <a:spcAft>
                <a:spcPts val="0"/>
              </a:spcAft>
              <a:buNone/>
            </a:pPr>
            <a:r>
              <a:rPr lang="en-US" sz="2400" dirty="0">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2 (Tolerable): Does not suggest solutions.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2171700" lvl="2" indent="-342900" algn="just">
              <a:lnSpc>
                <a:spcPct val="115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not refine solutions suggested by others.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2171700" lvl="2" indent="-342900" algn="just">
              <a:lnSpc>
                <a:spcPct val="115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Is willing to try out solutions suggested by others.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sz="2400" dirty="0">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1 (Unsatisfactory):	Does not try to solve problems.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286000" marR="0" indent="457200" algn="just">
              <a:lnSpc>
                <a:spcPct val="115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not help others solve problems.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286000" marR="0" indent="457200" algn="just">
              <a:lnSpc>
                <a:spcPct val="115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Unwilling to try solutions suggested by others.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286000" marR="0" indent="457200" algn="just">
              <a:lnSpc>
                <a:spcPct val="115000"/>
              </a:lnSpc>
              <a:spcBef>
                <a:spcPts val="0"/>
              </a:spcBef>
              <a:spcAft>
                <a:spcPts val="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Does 	not provide any assistance.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B6EEDA53-9016-4316-A7BA-02706281ACD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899071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7EA37-E870-42C3-AB43-D27C902C9F12}"/>
              </a:ext>
            </a:extLst>
          </p:cNvPr>
          <p:cNvSpPr>
            <a:spLocks noGrp="1"/>
          </p:cNvSpPr>
          <p:nvPr>
            <p:ph type="title"/>
          </p:nvPr>
        </p:nvSpPr>
        <p:spPr/>
        <p:txBody>
          <a:bodyPr/>
          <a:lstStyle/>
          <a:p>
            <a:r>
              <a:rPr lang="en-US" dirty="0"/>
              <a:t>Hands-on</a:t>
            </a:r>
            <a:br>
              <a:rPr lang="en-US" dirty="0"/>
            </a:br>
            <a:r>
              <a:rPr lang="en-US" dirty="0"/>
              <a:t>constructing authentic assessment items</a:t>
            </a:r>
          </a:p>
        </p:txBody>
      </p:sp>
      <p:sp>
        <p:nvSpPr>
          <p:cNvPr id="3" name="Content Placeholder 2">
            <a:extLst>
              <a:ext uri="{FF2B5EF4-FFF2-40B4-BE49-F238E27FC236}">
                <a16:creationId xmlns:a16="http://schemas.microsoft.com/office/drawing/2014/main" id="{19EFCFF8-2CA2-44E9-9B5A-7686380E7904}"/>
              </a:ext>
            </a:extLst>
          </p:cNvPr>
          <p:cNvSpPr>
            <a:spLocks noGrp="1"/>
          </p:cNvSpPr>
          <p:nvPr>
            <p:ph idx="1"/>
          </p:nvPr>
        </p:nvSpPr>
        <p:spPr>
          <a:xfrm>
            <a:off x="1451579" y="2015732"/>
            <a:ext cx="9603275" cy="4407102"/>
          </a:xfrm>
        </p:spPr>
        <p:txBody>
          <a:bodyPr>
            <a:normAutofit lnSpcReduction="10000"/>
          </a:bodyPr>
          <a:lstStyle/>
          <a:p>
            <a:pPr marL="457200" indent="-457200">
              <a:buFont typeface="+mj-lt"/>
              <a:buAutoNum type="arabicPeriod"/>
            </a:pPr>
            <a:r>
              <a:rPr lang="en-US" sz="2400" dirty="0">
                <a:latin typeface="Bookman Old Style" panose="02050604050505020204" pitchFamily="18" charset="0"/>
              </a:rPr>
              <a:t>Construct assessment items/tasks that are clearly aligned or connected to what have been taught from one of the courses you teach.</a:t>
            </a:r>
          </a:p>
          <a:p>
            <a:pPr marL="457200" indent="-457200">
              <a:buFont typeface="+mj-lt"/>
              <a:buAutoNum type="arabicPeriod"/>
            </a:pPr>
            <a:r>
              <a:rPr lang="en-US" sz="2400" dirty="0">
                <a:latin typeface="Bookman Old Style" panose="02050604050505020204" pitchFamily="18" charset="0"/>
              </a:rPr>
              <a:t>Provide analytic and holistic scoring rubrics (criteria) for the assessment items you have constructed.</a:t>
            </a:r>
          </a:p>
          <a:p>
            <a:pPr marL="457200" indent="-457200">
              <a:buFont typeface="+mj-lt"/>
              <a:buAutoNum type="arabicPeriod"/>
            </a:pPr>
            <a:r>
              <a:rPr lang="en-US" sz="2400" dirty="0">
                <a:latin typeface="Bookman Old Style" panose="02050604050505020204" pitchFamily="18" charset="0"/>
              </a:rPr>
              <a:t>Provide clear statement of standards and/or several models of acceptable performances .</a:t>
            </a:r>
          </a:p>
          <a:p>
            <a:pPr marL="457200" indent="-457200">
              <a:buFont typeface="+mj-lt"/>
              <a:buAutoNum type="arabicPeriod"/>
            </a:pPr>
            <a:r>
              <a:rPr lang="en-US" sz="2400" dirty="0">
                <a:latin typeface="Bookman Old Style" panose="02050604050505020204" pitchFamily="18" charset="0"/>
              </a:rPr>
              <a:t>Carry-out self-assessment of your performance in relation to the four relevant steps in the creation of authentic tasks.</a:t>
            </a:r>
          </a:p>
          <a:p>
            <a:pPr marL="457200" indent="-457200">
              <a:buFont typeface="+mj-lt"/>
              <a:buAutoNum type="arabicPeriod"/>
            </a:pPr>
            <a:endParaRPr lang="en-US" sz="2400" dirty="0">
              <a:latin typeface="Bookman Old Style" panose="02050604050505020204" pitchFamily="18" charset="0"/>
            </a:endParaRPr>
          </a:p>
          <a:p>
            <a:pPr marL="457200" indent="-457200">
              <a:buFont typeface="+mj-lt"/>
              <a:buAutoNum type="arabicPeriod"/>
            </a:pPr>
            <a:endParaRPr lang="en-US" sz="2400" dirty="0">
              <a:latin typeface="Bookman Old Style" panose="02050604050505020204" pitchFamily="18" charset="0"/>
            </a:endParaRPr>
          </a:p>
        </p:txBody>
      </p:sp>
      <p:pic>
        <p:nvPicPr>
          <p:cNvPr id="4" name="Picture 3">
            <a:extLst>
              <a:ext uri="{FF2B5EF4-FFF2-40B4-BE49-F238E27FC236}">
                <a16:creationId xmlns:a16="http://schemas.microsoft.com/office/drawing/2014/main" id="{9E7BF12E-B934-4F0D-8DD7-1D07055C58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463423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BACE0-7CCA-4DB6-A191-D5A74B794872}"/>
              </a:ext>
            </a:extLst>
          </p:cNvPr>
          <p:cNvSpPr>
            <a:spLocks noGrp="1"/>
          </p:cNvSpPr>
          <p:nvPr>
            <p:ph type="title"/>
          </p:nvPr>
        </p:nvSpPr>
        <p:spPr/>
        <p:txBody>
          <a:bodyPr/>
          <a:lstStyle/>
          <a:p>
            <a:r>
              <a:rPr lang="en-US" dirty="0"/>
              <a:t>Hands-on</a:t>
            </a:r>
            <a:br>
              <a:rPr lang="en-US" dirty="0"/>
            </a:br>
            <a:r>
              <a:rPr lang="en-US" dirty="0"/>
              <a:t>constructing authentic assessment items</a:t>
            </a:r>
          </a:p>
        </p:txBody>
      </p:sp>
      <p:sp>
        <p:nvSpPr>
          <p:cNvPr id="3" name="Content Placeholder 2">
            <a:extLst>
              <a:ext uri="{FF2B5EF4-FFF2-40B4-BE49-F238E27FC236}">
                <a16:creationId xmlns:a16="http://schemas.microsoft.com/office/drawing/2014/main" id="{F6328C3A-C664-4AB8-9F2D-3D7D2FB113CA}"/>
              </a:ext>
            </a:extLst>
          </p:cNvPr>
          <p:cNvSpPr>
            <a:spLocks noGrp="1"/>
          </p:cNvSpPr>
          <p:nvPr>
            <p:ph idx="1"/>
          </p:nvPr>
        </p:nvSpPr>
        <p:spPr/>
        <p:txBody>
          <a:bodyPr>
            <a:normAutofit/>
          </a:bodyPr>
          <a:lstStyle/>
          <a:p>
            <a:pPr marL="457200" indent="-457200">
              <a:buAutoNum type="arabicPeriod" startAt="5"/>
            </a:pPr>
            <a:r>
              <a:rPr lang="en-US" sz="2400" dirty="0">
                <a:latin typeface="Bookman Old Style" panose="02050604050505020204" pitchFamily="18" charset="0"/>
              </a:rPr>
              <a:t>Interpret your (group) performance by comparing the authentic items you have constructed to the standards for creating authentic tasks/items and rubrics.</a:t>
            </a:r>
          </a:p>
          <a:p>
            <a:pPr marL="457200" indent="-457200">
              <a:buAutoNum type="arabicPeriod" startAt="5"/>
            </a:pPr>
            <a:r>
              <a:rPr lang="en-US" sz="2400" dirty="0">
                <a:latin typeface="Bookman Old Style" panose="02050604050505020204" pitchFamily="18" charset="0"/>
              </a:rPr>
              <a:t>Submit for participants discussion, critiquing and validation process tomorrow morning.</a:t>
            </a:r>
          </a:p>
          <a:p>
            <a:pPr marL="457200" indent="-457200">
              <a:buAutoNum type="arabicPeriod" startAt="5"/>
            </a:pPr>
            <a:r>
              <a:rPr lang="en-US" sz="2400" dirty="0">
                <a:latin typeface="Bookman Old Style" panose="02050604050505020204" pitchFamily="18" charset="0"/>
              </a:rPr>
              <a:t>Remember to use the correct action verbs from the revised Blooms et al of educational objectives.</a:t>
            </a:r>
          </a:p>
        </p:txBody>
      </p:sp>
      <p:pic>
        <p:nvPicPr>
          <p:cNvPr id="4" name="Picture 3">
            <a:extLst>
              <a:ext uri="{FF2B5EF4-FFF2-40B4-BE49-F238E27FC236}">
                <a16:creationId xmlns:a16="http://schemas.microsoft.com/office/drawing/2014/main" id="{AD4EFE70-288D-4454-8394-FEEBA09EDBD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485300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F21B1-D976-418E-B5C8-BB85A6B9D553}"/>
              </a:ext>
            </a:extLst>
          </p:cNvPr>
          <p:cNvSpPr>
            <a:spLocks noGrp="1"/>
          </p:cNvSpPr>
          <p:nvPr>
            <p:ph type="title"/>
          </p:nvPr>
        </p:nvSpPr>
        <p:spPr/>
        <p:txBody>
          <a:bodyPr/>
          <a:lstStyle/>
          <a:p>
            <a:pPr algn="ctr"/>
            <a:r>
              <a:rPr lang="en-US" dirty="0"/>
              <a:t>appreciation</a:t>
            </a:r>
          </a:p>
        </p:txBody>
      </p:sp>
      <p:sp>
        <p:nvSpPr>
          <p:cNvPr id="3" name="Content Placeholder 2">
            <a:extLst>
              <a:ext uri="{FF2B5EF4-FFF2-40B4-BE49-F238E27FC236}">
                <a16:creationId xmlns:a16="http://schemas.microsoft.com/office/drawing/2014/main" id="{24A443F5-42E3-4D55-8A35-FC3F19348DDD}"/>
              </a:ext>
            </a:extLst>
          </p:cNvPr>
          <p:cNvSpPr>
            <a:spLocks noGrp="1"/>
          </p:cNvSpPr>
          <p:nvPr>
            <p:ph idx="1"/>
          </p:nvPr>
        </p:nvSpPr>
        <p:spPr/>
        <p:txBody>
          <a:bodyPr>
            <a:normAutofit/>
          </a:bodyPr>
          <a:lstStyle/>
          <a:p>
            <a:pPr marL="0" indent="0" algn="ctr">
              <a:buNone/>
            </a:pPr>
            <a:r>
              <a:rPr lang="en-US" sz="3600" dirty="0"/>
              <a:t>Thank you</a:t>
            </a:r>
          </a:p>
        </p:txBody>
      </p:sp>
      <p:pic>
        <p:nvPicPr>
          <p:cNvPr id="4" name="Picture 3">
            <a:extLst>
              <a:ext uri="{FF2B5EF4-FFF2-40B4-BE49-F238E27FC236}">
                <a16:creationId xmlns:a16="http://schemas.microsoft.com/office/drawing/2014/main" id="{ECDE0CA9-8150-4473-814E-83B787E6088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16106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158CE-36A8-D54F-80D7-C085B90E8471}"/>
              </a:ext>
            </a:extLst>
          </p:cNvPr>
          <p:cNvSpPr>
            <a:spLocks noGrp="1"/>
          </p:cNvSpPr>
          <p:nvPr>
            <p:ph type="title"/>
          </p:nvPr>
        </p:nvSpPr>
        <p:spPr/>
        <p:txBody>
          <a:bodyPr/>
          <a:lstStyle/>
          <a:p>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Step 2:	 Select an authentic task</a:t>
            </a:r>
            <a:endParaRPr lang="en-NG" dirty="0"/>
          </a:p>
        </p:txBody>
      </p:sp>
      <p:sp>
        <p:nvSpPr>
          <p:cNvPr id="3" name="Content Placeholder 2">
            <a:extLst>
              <a:ext uri="{FF2B5EF4-FFF2-40B4-BE49-F238E27FC236}">
                <a16:creationId xmlns:a16="http://schemas.microsoft.com/office/drawing/2014/main" id="{A9B585F9-42DD-8040-8362-2537240C23B1}"/>
              </a:ext>
            </a:extLst>
          </p:cNvPr>
          <p:cNvSpPr>
            <a:spLocks noGrp="1"/>
          </p:cNvSpPr>
          <p:nvPr>
            <p:ph idx="1"/>
          </p:nvPr>
        </p:nvSpPr>
        <p:spPr>
          <a:xfrm>
            <a:off x="1451579" y="2015732"/>
            <a:ext cx="9603275" cy="4037749"/>
          </a:xfrm>
        </p:spPr>
        <p:txBody>
          <a:bodyPr/>
          <a:lstStyle/>
          <a:p>
            <a:pPr marL="0" marR="0" lvl="0" indent="0">
              <a:lnSpc>
                <a:spcPct val="115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By designing a performance task which requires the student to demonstrate these skills and knowledge.</a:t>
            </a:r>
          </a:p>
          <a:p>
            <a:pPr marL="0" marR="0" lvl="0" indent="0">
              <a:lnSpc>
                <a:spcPct val="115000"/>
              </a:lnSpc>
              <a:spcBef>
                <a:spcPts val="0"/>
              </a:spcBef>
              <a:spcAft>
                <a:spcPts val="0"/>
              </a:spcAft>
              <a:buNone/>
            </a:pPr>
            <a:endParaRPr lang="en-US" sz="2400" dirty="0">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Find a way to illustrate how students can demonstrate that they are fully capable of meeting the standard.</a:t>
            </a:r>
          </a:p>
          <a:p>
            <a:pPr marL="0" marR="0" lvl="0" indent="0" algn="just">
              <a:lnSpc>
                <a:spcPct val="107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language of a well-written standard can spell out what a task should ask students to do to demonstrate their mastery of it.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5CEE6D2F-C519-094C-B57C-F9CC302F429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16498"/>
            <a:ext cx="540385" cy="685800"/>
          </a:xfrm>
          <a:prstGeom prst="rect">
            <a:avLst/>
          </a:prstGeom>
          <a:noFill/>
          <a:ln>
            <a:noFill/>
          </a:ln>
        </p:spPr>
      </p:pic>
    </p:spTree>
    <p:extLst>
      <p:ext uri="{BB962C8B-B14F-4D97-AF65-F5344CB8AC3E}">
        <p14:creationId xmlns:p14="http://schemas.microsoft.com/office/powerpoint/2010/main" val="146067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4E80F-37DE-AC44-8B50-2675D68BD7E6}"/>
              </a:ext>
            </a:extLst>
          </p:cNvPr>
          <p:cNvSpPr>
            <a:spLocks noGrp="1"/>
          </p:cNvSpPr>
          <p:nvPr>
            <p:ph type="title"/>
          </p:nvPr>
        </p:nvSpPr>
        <p:spPr/>
        <p:txBody>
          <a:bodyPr/>
          <a:lstStyle/>
          <a:p>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Step 3: Identify the Criteria for the Task</a:t>
            </a:r>
            <a:endParaRPr lang="en-NG" dirty="0"/>
          </a:p>
        </p:txBody>
      </p:sp>
      <p:sp>
        <p:nvSpPr>
          <p:cNvPr id="3" name="Content Placeholder 2">
            <a:extLst>
              <a:ext uri="{FF2B5EF4-FFF2-40B4-BE49-F238E27FC236}">
                <a16:creationId xmlns:a16="http://schemas.microsoft.com/office/drawing/2014/main" id="{5CE51038-D6EC-8E4D-89E3-CAAD10EC862A}"/>
              </a:ext>
            </a:extLst>
          </p:cNvPr>
          <p:cNvSpPr>
            <a:spLocks noGrp="1"/>
          </p:cNvSpPr>
          <p:nvPr>
            <p:ph idx="1"/>
          </p:nvPr>
        </p:nvSpPr>
        <p:spPr/>
        <p:txBody>
          <a:bodyPr/>
          <a:lstStyle/>
          <a:p>
            <a:pPr marL="0" indent="0" algn="just">
              <a:lnSpc>
                <a:spcPct val="107000"/>
              </a:lnSpc>
              <a:spcBef>
                <a:spcPts val="0"/>
              </a:spcBef>
              <a:spcAft>
                <a:spcPts val="80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By developing explicit performance criteria which measure the extent to which students have mastered the skills and knowledge.</a:t>
            </a:r>
          </a:p>
          <a:p>
            <a:pPr marL="0" indent="0" algn="just">
              <a:lnSpc>
                <a:spcPct val="107000"/>
              </a:lnSpc>
              <a:spcBef>
                <a:spcPts val="0"/>
              </a:spcBef>
              <a:spcAft>
                <a:spcPts val="800"/>
              </a:spcAft>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Ask “What does good performance of this task look like?” </a:t>
            </a:r>
          </a:p>
          <a:p>
            <a:pPr marL="0" marR="0" lvl="0" indent="0" algn="just">
              <a:lnSpc>
                <a:spcPct val="107000"/>
              </a:lnSpc>
              <a:spcBef>
                <a:spcPts val="0"/>
              </a:spcBef>
              <a:spcAft>
                <a:spcPts val="0"/>
              </a:spcAft>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or</a:t>
            </a:r>
          </a:p>
          <a:p>
            <a:pPr marL="342900" marR="0" lvl="0" indent="-342900" algn="just">
              <a:lnSpc>
                <a:spcPct val="107000"/>
              </a:lnSpc>
              <a:spcBef>
                <a:spcPts val="0"/>
              </a:spcBef>
              <a:spcAft>
                <a:spcPts val="0"/>
              </a:spcAft>
              <a:buFont typeface="Symbol" panose="05050102010706020507" pitchFamily="18"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“How will I know they have done a good job on this task?”</a:t>
            </a:r>
          </a:p>
          <a:p>
            <a:pPr marL="0" indent="0">
              <a:buNone/>
            </a:pPr>
            <a:endParaRPr lang="en-NG" dirty="0"/>
          </a:p>
        </p:txBody>
      </p:sp>
      <p:pic>
        <p:nvPicPr>
          <p:cNvPr id="5" name="Picture 4">
            <a:extLst>
              <a:ext uri="{FF2B5EF4-FFF2-40B4-BE49-F238E27FC236}">
                <a16:creationId xmlns:a16="http://schemas.microsoft.com/office/drawing/2014/main" id="{A1B81495-65B9-1B4E-A13A-B098CD6C6B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4287"/>
            <a:ext cx="540385" cy="685800"/>
          </a:xfrm>
          <a:prstGeom prst="rect">
            <a:avLst/>
          </a:prstGeom>
          <a:noFill/>
          <a:ln>
            <a:noFill/>
          </a:ln>
        </p:spPr>
      </p:pic>
    </p:spTree>
    <p:extLst>
      <p:ext uri="{BB962C8B-B14F-4D97-AF65-F5344CB8AC3E}">
        <p14:creationId xmlns:p14="http://schemas.microsoft.com/office/powerpoint/2010/main" val="2587817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A5C47-25C4-7E4D-B4E3-6AB8E3DB0F7E}"/>
              </a:ext>
            </a:extLst>
          </p:cNvPr>
          <p:cNvSpPr>
            <a:spLocks noGrp="1"/>
          </p:cNvSpPr>
          <p:nvPr>
            <p:ph type="title"/>
          </p:nvPr>
        </p:nvSpPr>
        <p:spPr>
          <a:xfrm>
            <a:off x="1638865" y="1057907"/>
            <a:ext cx="9603275" cy="1049235"/>
          </a:xfrm>
        </p:spPr>
        <p:txBody>
          <a:bodyPr/>
          <a:lstStyle/>
          <a:p>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Step 4:	 Create the rubric</a:t>
            </a:r>
            <a:endParaRPr lang="en-NG" dirty="0"/>
          </a:p>
        </p:txBody>
      </p:sp>
      <p:sp>
        <p:nvSpPr>
          <p:cNvPr id="3" name="Content Placeholder 2">
            <a:extLst>
              <a:ext uri="{FF2B5EF4-FFF2-40B4-BE49-F238E27FC236}">
                <a16:creationId xmlns:a16="http://schemas.microsoft.com/office/drawing/2014/main" id="{8DC45F73-4A87-504B-B546-047B868ED157}"/>
              </a:ext>
            </a:extLst>
          </p:cNvPr>
          <p:cNvSpPr>
            <a:spLocks noGrp="1"/>
          </p:cNvSpPr>
          <p:nvPr>
            <p:ph idx="1"/>
          </p:nvPr>
        </p:nvSpPr>
        <p:spPr/>
        <p:txBody>
          <a:bodyPr>
            <a:normAutofit/>
          </a:bodyPr>
          <a:lstStyle/>
          <a:p>
            <a:pPr marL="0" indent="0">
              <a:buNone/>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Once you have identified the criteria you want to look for as indicators of good performance, you decide next whether to consider the criteria analytically or holistically.</a:t>
            </a:r>
          </a:p>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To create authentic task therefore, the assessor may employ the GRASPS acronym as a guide.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sz="2400" dirty="0"/>
          </a:p>
        </p:txBody>
      </p:sp>
      <p:pic>
        <p:nvPicPr>
          <p:cNvPr id="4" name="Picture 3">
            <a:extLst>
              <a:ext uri="{FF2B5EF4-FFF2-40B4-BE49-F238E27FC236}">
                <a16:creationId xmlns:a16="http://schemas.microsoft.com/office/drawing/2014/main" id="{CD969336-A11C-E24B-8693-CD562440F7C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075265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7BCB5-28C0-F64B-B215-C83A11C9B710}"/>
              </a:ext>
            </a:extLst>
          </p:cNvPr>
          <p:cNvSpPr>
            <a:spLocks noGrp="1"/>
          </p:cNvSpPr>
          <p:nvPr>
            <p:ph type="title"/>
          </p:nvPr>
        </p:nvSpPr>
        <p:spPr/>
        <p:txBody>
          <a:bodyPr/>
          <a:lstStyle/>
          <a:p>
            <a:r>
              <a:rPr lang="en-US" dirty="0"/>
              <a:t>The grasps acronym</a:t>
            </a:r>
            <a:endParaRPr lang="en-NG" dirty="0"/>
          </a:p>
        </p:txBody>
      </p:sp>
      <p:sp>
        <p:nvSpPr>
          <p:cNvPr id="3" name="Content Placeholder 2">
            <a:extLst>
              <a:ext uri="{FF2B5EF4-FFF2-40B4-BE49-F238E27FC236}">
                <a16:creationId xmlns:a16="http://schemas.microsoft.com/office/drawing/2014/main" id="{272CDEB0-7735-F145-9EE4-97B65B50B280}"/>
              </a:ext>
            </a:extLst>
          </p:cNvPr>
          <p:cNvSpPr>
            <a:spLocks noGrp="1"/>
          </p:cNvSpPr>
          <p:nvPr>
            <p:ph idx="1"/>
          </p:nvPr>
        </p:nvSpPr>
        <p:spPr>
          <a:xfrm>
            <a:off x="1299989" y="2015732"/>
            <a:ext cx="9992299" cy="4153714"/>
          </a:xfrm>
        </p:spPr>
        <p:txBody>
          <a:bodyPr>
            <a:normAutofit/>
          </a:bodyPr>
          <a:lstStyle/>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G – GOAL (What task do you want your students to achieve?)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State the problem or challenges to be resolved.</a:t>
            </a:r>
          </a:p>
          <a:p>
            <a:pPr marL="742950" marR="0" lvl="1" indent="-285750">
              <a:lnSpc>
                <a:spcPct val="115000"/>
              </a:lnSpc>
              <a:spcBef>
                <a:spcPts val="0"/>
              </a:spcBef>
              <a:spcAft>
                <a:spcPts val="0"/>
              </a:spcAft>
              <a:buFont typeface="Times New Roman" panose="02020603050405020304" pitchFamily="18" charset="0"/>
              <a:buChar cha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R – ROLE (What is the student role in the task)</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Explain who students are in the scenario and what they are being asked to do.</a:t>
            </a:r>
          </a:p>
          <a:p>
            <a:pPr marL="742950" marR="0" lvl="1" indent="-285750">
              <a:lnSpc>
                <a:spcPct val="115000"/>
              </a:lnSpc>
              <a:spcBef>
                <a:spcPts val="0"/>
              </a:spcBef>
              <a:spcAft>
                <a:spcPts val="0"/>
              </a:spcAft>
              <a:buFont typeface="Times New Roman" panose="02020603050405020304" pitchFamily="18" charset="0"/>
              <a:buChar char="-"/>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 – AUDIENCE (Who is the student target audience?)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Who are the students solving the problem for?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Who do they need to convince of the validity and success of their solution for the problem?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(Remember the audience is not limited to the instructor).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4" name="Picture 3">
            <a:extLst>
              <a:ext uri="{FF2B5EF4-FFF2-40B4-BE49-F238E27FC236}">
                <a16:creationId xmlns:a16="http://schemas.microsoft.com/office/drawing/2014/main" id="{3781FAD2-4F79-B643-A7FC-ABF3F6319E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4081727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5B7C7-3DE0-394D-BB97-EE203899BC14}"/>
              </a:ext>
            </a:extLst>
          </p:cNvPr>
          <p:cNvSpPr>
            <a:spLocks noGrp="1"/>
          </p:cNvSpPr>
          <p:nvPr>
            <p:ph type="title"/>
          </p:nvPr>
        </p:nvSpPr>
        <p:spPr/>
        <p:txBody>
          <a:bodyPr/>
          <a:lstStyle/>
          <a:p>
            <a:r>
              <a:rPr lang="en-US" dirty="0"/>
              <a:t>The grasps acronym cont.</a:t>
            </a:r>
            <a:endParaRPr lang="en-NG" dirty="0"/>
          </a:p>
        </p:txBody>
      </p:sp>
      <p:sp>
        <p:nvSpPr>
          <p:cNvPr id="3" name="Content Placeholder 2">
            <a:extLst>
              <a:ext uri="{FF2B5EF4-FFF2-40B4-BE49-F238E27FC236}">
                <a16:creationId xmlns:a16="http://schemas.microsoft.com/office/drawing/2014/main" id="{1DFE476F-3009-B84A-A7F0-0026014C2148}"/>
              </a:ext>
            </a:extLst>
          </p:cNvPr>
          <p:cNvSpPr>
            <a:spLocks noGrp="1"/>
          </p:cNvSpPr>
          <p:nvPr>
            <p:ph idx="1"/>
          </p:nvPr>
        </p:nvSpPr>
        <p:spPr>
          <a:xfrm>
            <a:off x="1451579" y="2015732"/>
            <a:ext cx="9603275" cy="4037749"/>
          </a:xfrm>
        </p:spPr>
        <p:txBody>
          <a:bodyPr>
            <a:noAutofit/>
          </a:bodyPr>
          <a:lstStyle/>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S – STANDARD (What is the context? What’s the challenge?)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Provide the context of the situation and any additional factors that could impede the resolution of the problem.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914400" marR="0" indent="0">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P – PERFORMANCE or PRODUCT or PURPOSE (What will students create</a:t>
            </a:r>
          </a:p>
          <a:p>
            <a:pPr marL="0" marR="0" lvl="0" indent="0">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or develop?)</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Explain the product or performance that needs to be created and the larger purpose.</a:t>
            </a:r>
          </a:p>
          <a:p>
            <a:pPr marL="0" marR="0" lvl="0" indent="0">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S – STANDARD or CRITERIA for SUCCESS (On what criteria are they going</a:t>
            </a:r>
          </a:p>
          <a:p>
            <a:pPr marL="0" marR="0" lvl="0" indent="0">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to be judged?)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Dictate the standard that must be met and how the work will be judged by the assumed audience.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r">
              <a:buNone/>
            </a:pPr>
            <a:r>
              <a:rPr lang="en-US" dirty="0"/>
              <a:t>(Centre for Learning Experimentation, Application and Research (2016); </a:t>
            </a:r>
            <a:r>
              <a:rPr lang="en-US" dirty="0" err="1"/>
              <a:t>Galgana</a:t>
            </a:r>
            <a:r>
              <a:rPr lang="en-US" dirty="0"/>
              <a:t>. 2021)</a:t>
            </a:r>
            <a:endParaRPr lang="en-NG" dirty="0"/>
          </a:p>
          <a:p>
            <a:pPr marL="457200" marR="0" lvl="1" indent="0">
              <a:lnSpc>
                <a:spcPct val="115000"/>
              </a:lnSpc>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25CA6BCE-DE81-4E47-B00D-A9880253B5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729049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A5BDA-7D25-8145-B6B1-0E348E21A592}"/>
              </a:ext>
            </a:extLst>
          </p:cNvPr>
          <p:cNvSpPr>
            <a:spLocks noGrp="1"/>
          </p:cNvSpPr>
          <p:nvPr>
            <p:ph type="title"/>
          </p:nvPr>
        </p:nvSpPr>
        <p:spPr/>
        <p:txBody>
          <a:bodyPr/>
          <a:lstStyle/>
          <a:p>
            <a:r>
              <a:rPr lang="en-US" dirty="0"/>
              <a:t>What is a rubric?</a:t>
            </a:r>
            <a:endParaRPr lang="en-NG" dirty="0"/>
          </a:p>
        </p:txBody>
      </p:sp>
      <p:sp>
        <p:nvSpPr>
          <p:cNvPr id="3" name="Content Placeholder 2">
            <a:extLst>
              <a:ext uri="{FF2B5EF4-FFF2-40B4-BE49-F238E27FC236}">
                <a16:creationId xmlns:a16="http://schemas.microsoft.com/office/drawing/2014/main" id="{A5AED7F6-88AD-8C4B-AD7D-7A6F16BED3A4}"/>
              </a:ext>
            </a:extLst>
          </p:cNvPr>
          <p:cNvSpPr>
            <a:spLocks noGrp="1"/>
          </p:cNvSpPr>
          <p:nvPr>
            <p:ph idx="1"/>
          </p:nvPr>
        </p:nvSpPr>
        <p:spPr>
          <a:xfrm>
            <a:off x="1451579" y="2015732"/>
            <a:ext cx="9603275" cy="4120663"/>
          </a:xfrm>
        </p:spPr>
        <p:txBody>
          <a:bodyPr>
            <a:normAutofit/>
          </a:bodyPr>
          <a:lstStyle/>
          <a:p>
            <a:pPr marL="342900" marR="0" lvl="0" indent="-342900" algn="just">
              <a:lnSpc>
                <a:spcPct val="115000"/>
              </a:lnSpc>
              <a:spcBef>
                <a:spcPts val="0"/>
              </a:spcBef>
              <a:spcAft>
                <a:spcPts val="0"/>
              </a:spcAft>
              <a:buFont typeface="Symbol" panose="05050102010706020507" pitchFamily="18" charset="2"/>
              <a:buChar char=""/>
            </a:pPr>
            <a:r>
              <a:rPr lang="en-US" dirty="0">
                <a:effectLst/>
                <a:latin typeface="Bookman Old Style" panose="02050604050505020204" pitchFamily="18" charset="0"/>
                <a:ea typeface="Calibri" panose="020F0502020204030204" pitchFamily="34" charset="0"/>
                <a:cs typeface="Times New Roman" panose="02020603050405020304" pitchFamily="18" charset="0"/>
              </a:rPr>
              <a:t>Rubric an instrument that attempt to make subjective measurements as objective, clear, consistent, as a defensible as possible by explicitly defining the criteria on which performance or achievement should be judged.</a:t>
            </a:r>
          </a:p>
          <a:p>
            <a:pPr marL="0" marR="0" lvl="0" indent="0" algn="just">
              <a:lnSpc>
                <a:spcPct val="115000"/>
              </a:lnSpc>
              <a:spcBef>
                <a:spcPts val="0"/>
              </a:spcBef>
              <a:spcAft>
                <a:spcPts val="0"/>
              </a:spcAft>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latin typeface="Bookman Old Style" panose="02050604050505020204" pitchFamily="18" charset="0"/>
                <a:ea typeface="Calibri" panose="020F0502020204030204" pitchFamily="34" charset="0"/>
                <a:cs typeface="Times New Roman" panose="02020603050405020304" pitchFamily="18" charset="0"/>
              </a:rPr>
              <a:t>It is a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device for organizing and interpreting data gathered from observations or learning artifacts (papers, products, and relevant others) of learning.</a:t>
            </a:r>
          </a:p>
          <a:p>
            <a:pPr marL="0" marR="0" lvl="0" indent="0" algn="just">
              <a:lnSpc>
                <a:spcPct val="115000"/>
              </a:lnSpc>
              <a:spcBef>
                <a:spcPts val="0"/>
              </a:spcBef>
              <a:spcAft>
                <a:spcPts val="0"/>
              </a:spcAft>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dirty="0">
                <a:latin typeface="Bookman Old Style" panose="02050604050505020204" pitchFamily="18" charset="0"/>
                <a:ea typeface="Calibri" panose="020F0502020204030204" pitchFamily="34" charset="0"/>
                <a:cs typeface="Times New Roman" panose="02020603050405020304" pitchFamily="18" charset="0"/>
              </a:rPr>
              <a:t>It is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designed to allow for the differentiation between levels of achievement, or development, by communicating detailed information about what constitutes excellence.</a:t>
            </a:r>
          </a:p>
          <a:p>
            <a:pPr marL="0" indent="0">
              <a:buNone/>
            </a:pPr>
            <a:endParaRPr lang="en-NG" dirty="0">
              <a:latin typeface="Bookman Old Style" panose="02050604050505020204" pitchFamily="18" charset="0"/>
            </a:endParaRPr>
          </a:p>
        </p:txBody>
      </p:sp>
      <p:pic>
        <p:nvPicPr>
          <p:cNvPr id="5" name="Picture 4">
            <a:extLst>
              <a:ext uri="{FF2B5EF4-FFF2-40B4-BE49-F238E27FC236}">
                <a16:creationId xmlns:a16="http://schemas.microsoft.com/office/drawing/2014/main" id="{FE895CBA-32DB-6E4D-AC42-735D12DFDB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80602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B44B9-AB69-AF46-B312-981213688B6D}"/>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How to Construct Rubric</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NG" dirty="0"/>
          </a:p>
        </p:txBody>
      </p:sp>
      <p:sp>
        <p:nvSpPr>
          <p:cNvPr id="3" name="Content Placeholder 2">
            <a:extLst>
              <a:ext uri="{FF2B5EF4-FFF2-40B4-BE49-F238E27FC236}">
                <a16:creationId xmlns:a16="http://schemas.microsoft.com/office/drawing/2014/main" id="{8C799581-A082-DF40-9D95-EEF27209F82C}"/>
              </a:ext>
            </a:extLst>
          </p:cNvPr>
          <p:cNvSpPr>
            <a:spLocks noGrp="1"/>
          </p:cNvSpPr>
          <p:nvPr>
            <p:ph idx="1"/>
          </p:nvPr>
        </p:nvSpPr>
        <p:spPr>
          <a:xfrm>
            <a:off x="1299990" y="1853754"/>
            <a:ext cx="10025350" cy="4381793"/>
          </a:xfrm>
        </p:spPr>
        <p:txBody>
          <a:bodyPr>
            <a:normAutofit lnSpcReduction="10000"/>
          </a:bodyPr>
          <a:lstStyle/>
          <a:p>
            <a:pPr marL="0" marR="0" lvl="0" indent="0" algn="just">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A clearly defined purpose is essential as each component is developed. </a:t>
            </a:r>
          </a:p>
          <a:p>
            <a:pPr marL="0" marR="0" lvl="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S</a:t>
            </a:r>
            <a:r>
              <a:rPr lang="en-US" dirty="0">
                <a:effectLst/>
                <a:latin typeface="Bookman Old Style" panose="02050604050505020204" pitchFamily="18" charset="0"/>
                <a:ea typeface="Calibri" panose="020F0502020204030204" pitchFamily="34" charset="0"/>
                <a:cs typeface="Times New Roman" panose="02020603050405020304" pitchFamily="18" charset="0"/>
              </a:rPr>
              <a:t>teps to be used as guide in constructing a rubric (Moore, 2011)</a:t>
            </a:r>
          </a:p>
          <a:p>
            <a:pPr marL="0" marR="0" lvl="0" indent="0" algn="just">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Step 1:	  Review the standards that the product or performance is meant to</a:t>
            </a:r>
          </a:p>
          <a:p>
            <a:pPr marL="0" marR="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address.</a:t>
            </a:r>
          </a:p>
          <a:p>
            <a:pPr marL="0" marR="0" indent="0" algn="just">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Step 2:	  Establish or review the criteria that will be used to judge the</a:t>
            </a:r>
          </a:p>
          <a:p>
            <a:pPr marL="0" marR="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student’s product or performance and make sure they match the</a:t>
            </a:r>
          </a:p>
          <a:p>
            <a:pPr marL="0" marR="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standard.</a:t>
            </a:r>
          </a:p>
          <a:p>
            <a:pPr marL="0" marR="0" indent="0" algn="just">
              <a:lnSpc>
                <a:spcPct val="115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0"/>
              </a:spcAft>
              <a:buNone/>
            </a:pPr>
            <a:r>
              <a:rPr lang="en-US" dirty="0">
                <a:effectLst/>
                <a:latin typeface="Bookman Old Style" panose="02050604050505020204" pitchFamily="18" charset="0"/>
                <a:ea typeface="Calibri" panose="020F0502020204030204" pitchFamily="34" charset="0"/>
                <a:cs typeface="Times New Roman" panose="02020603050405020304" pitchFamily="18" charset="0"/>
              </a:rPr>
              <a:t> Step 3:  Design the different levels of performance that match each</a:t>
            </a:r>
          </a:p>
          <a:p>
            <a:pPr marL="0" marR="0" indent="0" algn="just">
              <a:lnSpc>
                <a:spcPct val="115000"/>
              </a:lnSpc>
              <a:spcBef>
                <a:spcPts val="0"/>
              </a:spcBef>
              <a:spcAft>
                <a:spcPts val="0"/>
              </a:spcAft>
              <a:buNone/>
            </a:pPr>
            <a:r>
              <a:rPr lang="en-US" dirty="0">
                <a:latin typeface="Bookman Old Style" panose="02050604050505020204" pitchFamily="18" charset="0"/>
                <a:ea typeface="Calibri" panose="020F0502020204030204" pitchFamily="34" charset="0"/>
                <a:cs typeface="Times New Roman" panose="02020603050405020304" pitchFamily="18" charset="0"/>
              </a:rPr>
              <a:t>            </a:t>
            </a:r>
            <a:r>
              <a:rPr lang="en-US" dirty="0">
                <a:effectLst/>
                <a:latin typeface="Bookman Old Style" panose="02050604050505020204" pitchFamily="18" charset="0"/>
                <a:ea typeface="Calibri" panose="020F0502020204030204" pitchFamily="34" charset="0"/>
                <a:cs typeface="Times New Roman" panose="02020603050405020304" pitchFamily="18" charset="0"/>
              </a:rPr>
              <a:t> criterion.</a:t>
            </a:r>
          </a:p>
          <a:p>
            <a:pPr lvl="1" algn="just">
              <a:lnSpc>
                <a:spcPct val="115000"/>
              </a:lnSpc>
              <a:spcBef>
                <a:spcPts val="0"/>
              </a:spcBef>
              <a:buFont typeface="Wingdings" panose="05000000000000000000" pitchFamily="2" charset="2"/>
              <a:buChar char="Ø"/>
            </a:pPr>
            <a:r>
              <a:rPr lang="en-US" dirty="0">
                <a:effectLst/>
                <a:latin typeface="Bookman Old Style" panose="02050604050505020204" pitchFamily="18" charset="0"/>
                <a:ea typeface="Calibri" panose="020F0502020204030204" pitchFamily="34" charset="0"/>
                <a:cs typeface="Times New Roman" panose="02020603050405020304" pitchFamily="18" charset="0"/>
              </a:rPr>
              <a:t>Be sure to choose words or phrases that show the actual differences among the levels.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15000"/>
              </a:lnSpc>
              <a:spcBef>
                <a:spcPts val="0"/>
              </a:spcBef>
              <a:buFont typeface="Times New Roman" panose="02020603050405020304" pitchFamily="18" charset="0"/>
              <a:buChar char="-"/>
            </a:pPr>
            <a:r>
              <a:rPr lang="en-US" sz="2000" dirty="0">
                <a:effectLst/>
                <a:latin typeface="Bookman Old Style" panose="02050604050505020204" pitchFamily="18" charset="0"/>
                <a:ea typeface="Calibri" panose="020F0502020204030204" pitchFamily="34" charset="0"/>
                <a:cs typeface="Times New Roman" panose="02020603050405020304" pitchFamily="18" charset="0"/>
              </a:rPr>
              <a:t>Make sure they are observable.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p:txBody>
      </p:sp>
      <p:pic>
        <p:nvPicPr>
          <p:cNvPr id="5" name="Picture 4">
            <a:extLst>
              <a:ext uri="{FF2B5EF4-FFF2-40B4-BE49-F238E27FC236}">
                <a16:creationId xmlns:a16="http://schemas.microsoft.com/office/drawing/2014/main" id="{52F6A2B1-B477-A748-BD0C-11050656C7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55761726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1446</TotalTime>
  <Words>2220</Words>
  <Application>Microsoft Macintosh PowerPoint</Application>
  <PresentationFormat>Widescreen</PresentationFormat>
  <Paragraphs>222</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Arial</vt:lpstr>
      <vt:lpstr>Bookman Old Style</vt:lpstr>
      <vt:lpstr>Calibri</vt:lpstr>
      <vt:lpstr>Courier New</vt:lpstr>
      <vt:lpstr>Gill Sans MT</vt:lpstr>
      <vt:lpstr>Symbol</vt:lpstr>
      <vt:lpstr>Times New Roman</vt:lpstr>
      <vt:lpstr>Wingdings</vt:lpstr>
      <vt:lpstr>Gallery</vt:lpstr>
      <vt:lpstr>Constructing authentic assessment items</vt:lpstr>
      <vt:lpstr>Step 1: Identify the standards</vt:lpstr>
      <vt:lpstr>Step 2:  Select an authentic task</vt:lpstr>
      <vt:lpstr>Step 3: Identify the Criteria for the Task</vt:lpstr>
      <vt:lpstr>Step 4:  Create the rubric</vt:lpstr>
      <vt:lpstr>The grasps acronym</vt:lpstr>
      <vt:lpstr>The grasps acronym cont.</vt:lpstr>
      <vt:lpstr>What is a rubric?</vt:lpstr>
      <vt:lpstr>How to Construct Rubric </vt:lpstr>
      <vt:lpstr>Types of Rubrics</vt:lpstr>
      <vt:lpstr>Example 1:  Analytic Rubric for                      scoring SEMINAR paper     (APPENDIX 1)</vt:lpstr>
      <vt:lpstr>Example 1: Holistic Rubric on igbo                       Accent </vt:lpstr>
      <vt:lpstr>designing a Rubric consists of this box</vt:lpstr>
      <vt:lpstr>Framework for Designing Authentic Assessment </vt:lpstr>
      <vt:lpstr>Framework for Designing Authentic Assessment cont.</vt:lpstr>
      <vt:lpstr>The framework and answer to questions</vt:lpstr>
      <vt:lpstr> Differences between Checklist,  a Performance List, and a Rubric </vt:lpstr>
      <vt:lpstr>Performance list</vt:lpstr>
      <vt:lpstr>Performance list cont.</vt:lpstr>
      <vt:lpstr>The difference between performance list and a rubric</vt:lpstr>
      <vt:lpstr>Example of the differences between checklist, performance list and rubric</vt:lpstr>
      <vt:lpstr>Example of the differences between checklist, performance list and rubric cont.</vt:lpstr>
      <vt:lpstr>Hands-on constructing authentic assessment items</vt:lpstr>
      <vt:lpstr>Hands-on constructing authentic assessment items</vt:lpstr>
      <vt:lpstr>appreciation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 ASSESSMENT IN DUAL MODE UNIVERSITIES IN NIGERIA</dc:title>
  <dc:creator>Godwin Akper</dc:creator>
  <cp:lastModifiedBy>Godwin Akper</cp:lastModifiedBy>
  <cp:revision>56</cp:revision>
  <dcterms:created xsi:type="dcterms:W3CDTF">2021-11-16T17:36:21Z</dcterms:created>
  <dcterms:modified xsi:type="dcterms:W3CDTF">2021-11-29T06:44:13Z</dcterms:modified>
</cp:coreProperties>
</file>